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B50E-8CD7-4CD9-A5CC-E83561E93545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C852-CE09-4D02-8683-27599767FA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861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B50E-8CD7-4CD9-A5CC-E83561E93545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C852-CE09-4D02-8683-27599767FA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149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B50E-8CD7-4CD9-A5CC-E83561E93545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C852-CE09-4D02-8683-27599767FA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872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B50E-8CD7-4CD9-A5CC-E83561E93545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C852-CE09-4D02-8683-27599767FA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19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B50E-8CD7-4CD9-A5CC-E83561E93545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C852-CE09-4D02-8683-27599767FA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80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B50E-8CD7-4CD9-A5CC-E83561E93545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C852-CE09-4D02-8683-27599767FA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1077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B50E-8CD7-4CD9-A5CC-E83561E93545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C852-CE09-4D02-8683-27599767FA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810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B50E-8CD7-4CD9-A5CC-E83561E93545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C852-CE09-4D02-8683-27599767FA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56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B50E-8CD7-4CD9-A5CC-E83561E93545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C852-CE09-4D02-8683-27599767FA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813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B50E-8CD7-4CD9-A5CC-E83561E93545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C852-CE09-4D02-8683-27599767FA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827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1B50E-8CD7-4CD9-A5CC-E83561E93545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BC852-CE09-4D02-8683-27599767FA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3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1B50E-8CD7-4CD9-A5CC-E83561E93545}" type="datetimeFigureOut">
              <a:rPr lang="ko-KR" altLang="en-US" smtClean="0"/>
              <a:t>2019-05-15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BC852-CE09-4D02-8683-27599767FA5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3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em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2"/>
          <p:cNvSpPr/>
          <p:nvPr/>
        </p:nvSpPr>
        <p:spPr>
          <a:xfrm>
            <a:off x="899592" y="4557609"/>
            <a:ext cx="7344816" cy="887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FFC000"/>
              </a:buClr>
              <a:buSzPct val="100000"/>
            </a:pPr>
            <a:r>
              <a:rPr lang="ko-KR" altLang="en-US" sz="1200" b="1" dirty="0">
                <a:solidFill>
                  <a:schemeClr val="bg1"/>
                </a:solidFill>
                <a:latin typeface="-윤고딕340"/>
              </a:rPr>
              <a:t>산업재해를 획기적으로 줄이고 안전하고 건강하게 일할 수 있는 여건을 조성하기 위하여</a:t>
            </a:r>
            <a:endParaRPr lang="en-US" altLang="ko-KR" sz="1200" b="1" dirty="0">
              <a:solidFill>
                <a:schemeClr val="bg1"/>
              </a:solidFill>
              <a:latin typeface="-윤고딕340"/>
            </a:endParaRPr>
          </a:p>
          <a:p>
            <a:pPr algn="ctr">
              <a:lnSpc>
                <a:spcPct val="150000"/>
              </a:lnSpc>
              <a:buClr>
                <a:srgbClr val="FFC000"/>
              </a:buClr>
              <a:buSzPct val="100000"/>
            </a:pPr>
            <a:r>
              <a:rPr lang="ko-KR" altLang="en-US" sz="1200" b="1" dirty="0">
                <a:solidFill>
                  <a:schemeClr val="bg1"/>
                </a:solidFill>
                <a:latin typeface="-윤고딕340"/>
              </a:rPr>
              <a:t>법의 보호대상을 확대하고</a:t>
            </a: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, </a:t>
            </a:r>
            <a:r>
              <a:rPr lang="ko-KR" altLang="en-US" sz="1200" b="1" dirty="0">
                <a:solidFill>
                  <a:schemeClr val="bg1"/>
                </a:solidFill>
                <a:latin typeface="-윤고딕340"/>
              </a:rPr>
              <a:t>유해</a:t>
            </a: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·</a:t>
            </a:r>
            <a:r>
              <a:rPr lang="ko-KR" altLang="en-US" sz="1200" b="1" dirty="0">
                <a:solidFill>
                  <a:schemeClr val="bg1"/>
                </a:solidFill>
                <a:latin typeface="-윤고딕340"/>
              </a:rPr>
              <a:t>위험작업 도급을 금지하는 등</a:t>
            </a:r>
            <a:endParaRPr lang="en-US" altLang="ko-KR" sz="1200" b="1" dirty="0">
              <a:solidFill>
                <a:schemeClr val="bg1"/>
              </a:solidFill>
              <a:latin typeface="-윤고딕340"/>
            </a:endParaRPr>
          </a:p>
          <a:p>
            <a:pPr algn="ctr">
              <a:lnSpc>
                <a:spcPct val="150000"/>
              </a:lnSpc>
              <a:buClr>
                <a:srgbClr val="FFC000"/>
              </a:buClr>
              <a:buSzPct val="100000"/>
            </a:pPr>
            <a:r>
              <a:rPr lang="ko-KR" altLang="en-US" sz="1200" b="1" dirty="0">
                <a:solidFill>
                  <a:schemeClr val="bg1"/>
                </a:solidFill>
                <a:latin typeface="-윤고딕340"/>
              </a:rPr>
              <a:t>산업안전보건법 전부를 개정하였습니다</a:t>
            </a: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.</a:t>
            </a:r>
            <a:endParaRPr lang="ko-KR" altLang="en-US" sz="1200" b="1" dirty="0">
              <a:solidFill>
                <a:schemeClr val="bg1"/>
              </a:solidFill>
              <a:latin typeface="-윤고딕340"/>
            </a:endParaRPr>
          </a:p>
        </p:txBody>
      </p:sp>
    </p:spTree>
    <p:extLst>
      <p:ext uri="{BB962C8B-B14F-4D97-AF65-F5344CB8AC3E}">
        <p14:creationId xmlns:p14="http://schemas.microsoft.com/office/powerpoint/2010/main" val="495728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548680"/>
            <a:ext cx="3570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/>
            <a:r>
              <a:rPr lang="ko-KR" altLang="en-US" sz="1400" b="1" spc="-150" dirty="0">
                <a:solidFill>
                  <a:srgbClr val="3C97C8"/>
                </a:solidFill>
                <a:latin typeface="+mn-ea"/>
              </a:rPr>
              <a:t>산재 사고사망 절반</a:t>
            </a:r>
            <a:r>
              <a:rPr lang="ko-KR" altLang="en-US" sz="1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으로 줄입시다</a:t>
            </a:r>
            <a:r>
              <a:rPr lang="en-US" altLang="ko-KR" sz="1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!</a:t>
            </a:r>
            <a:endParaRPr lang="ko-KR" altLang="en-US" sz="1400" b="1" spc="-15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1432851" y="2996952"/>
            <a:ext cx="6595533" cy="18004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800" b="1" spc="-250" dirty="0">
                <a:solidFill>
                  <a:srgbClr val="006198"/>
                </a:solidFill>
                <a:latin typeface="+mj-ea"/>
                <a:ea typeface="+mj-ea"/>
              </a:rPr>
              <a:t>일하는 사람들</a:t>
            </a:r>
            <a:r>
              <a:rPr lang="ko-KR" altLang="en-US" sz="3600" b="1" spc="-2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의</a:t>
            </a:r>
            <a:r>
              <a:rPr lang="ko-KR" altLang="en-US" sz="3800" b="1" spc="-250" dirty="0">
                <a:solidFill>
                  <a:srgbClr val="006198"/>
                </a:solidFill>
                <a:latin typeface="+mj-ea"/>
                <a:ea typeface="+mj-ea"/>
              </a:rPr>
              <a:t> </a:t>
            </a:r>
            <a:r>
              <a:rPr lang="ko-KR" altLang="en-US" sz="3800" b="1" spc="-250" dirty="0">
                <a:solidFill>
                  <a:srgbClr val="7BC250"/>
                </a:solidFill>
                <a:latin typeface="+mj-ea"/>
                <a:ea typeface="+mj-ea"/>
              </a:rPr>
              <a:t>안전</a:t>
            </a:r>
            <a:r>
              <a:rPr lang="ko-KR" altLang="en-US" sz="3600" b="1" spc="-2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과</a:t>
            </a:r>
            <a:r>
              <a:rPr lang="ko-KR" altLang="en-US" sz="3800" b="1" spc="-250" dirty="0">
                <a:solidFill>
                  <a:srgbClr val="00B050"/>
                </a:solidFill>
                <a:latin typeface="+mj-ea"/>
                <a:ea typeface="+mj-ea"/>
              </a:rPr>
              <a:t> </a:t>
            </a:r>
            <a:r>
              <a:rPr lang="ko-KR" altLang="en-US" sz="3800" b="1" spc="-250" dirty="0">
                <a:solidFill>
                  <a:srgbClr val="7BC250"/>
                </a:solidFill>
                <a:latin typeface="+mj-ea"/>
                <a:ea typeface="+mj-ea"/>
              </a:rPr>
              <a:t>건강</a:t>
            </a:r>
            <a:r>
              <a:rPr lang="ko-KR" altLang="en-US" sz="3800" b="1" spc="-250" dirty="0">
                <a:solidFill>
                  <a:srgbClr val="006198"/>
                </a:solidFill>
                <a:latin typeface="+mj-ea"/>
                <a:ea typeface="+mj-ea"/>
              </a:rPr>
              <a:t> </a:t>
            </a:r>
            <a:r>
              <a:rPr lang="en-US" altLang="ko-KR" sz="3600" b="1" spc="-2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ko-KR" altLang="en-US" sz="3600" b="1" spc="-250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안전보건공단이 함께 합니다</a:t>
            </a:r>
            <a:endParaRPr lang="en-US" sz="3600" b="1" spc="-25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321" y="468028"/>
            <a:ext cx="1631127" cy="5127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354" y="2132856"/>
            <a:ext cx="11525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5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2"/>
          <p:cNvSpPr/>
          <p:nvPr/>
        </p:nvSpPr>
        <p:spPr>
          <a:xfrm>
            <a:off x="4283968" y="2420888"/>
            <a:ext cx="46805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buClr>
                <a:srgbClr val="FFC000"/>
              </a:buClr>
              <a:buSzPct val="100000"/>
            </a:pPr>
            <a:r>
              <a:rPr lang="ko-KR" altLang="en-US" sz="1200" b="1" dirty="0">
                <a:solidFill>
                  <a:schemeClr val="bg1"/>
                </a:solidFill>
                <a:latin typeface="-윤고딕340"/>
              </a:rPr>
              <a:t>   </a:t>
            </a: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01      </a:t>
            </a:r>
            <a:r>
              <a:rPr lang="ko-KR" altLang="en-US" sz="1200" b="1" dirty="0">
                <a:solidFill>
                  <a:schemeClr val="bg1"/>
                </a:solidFill>
                <a:latin typeface="-윤고딕340"/>
              </a:rPr>
              <a:t>법의 보호대상이 확대됩니다</a:t>
            </a: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!</a:t>
            </a:r>
          </a:p>
          <a:p>
            <a:pPr>
              <a:lnSpc>
                <a:spcPct val="250000"/>
              </a:lnSpc>
              <a:buClr>
                <a:srgbClr val="FFC000"/>
              </a:buClr>
              <a:buSzPct val="100000"/>
            </a:pP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   02      </a:t>
            </a:r>
            <a:r>
              <a:rPr lang="ko-KR" altLang="en-US" sz="1200" b="1" dirty="0">
                <a:solidFill>
                  <a:schemeClr val="bg1"/>
                </a:solidFill>
                <a:latin typeface="-윤고딕340"/>
              </a:rPr>
              <a:t>유해</a:t>
            </a: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·</a:t>
            </a:r>
            <a:r>
              <a:rPr lang="ko-KR" altLang="en-US" sz="1200" b="1" dirty="0">
                <a:solidFill>
                  <a:schemeClr val="bg1"/>
                </a:solidFill>
                <a:latin typeface="-윤고딕340"/>
              </a:rPr>
              <a:t>위험작업의 사내 도급이 금지됩니다</a:t>
            </a: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!</a:t>
            </a:r>
          </a:p>
          <a:p>
            <a:pPr>
              <a:lnSpc>
                <a:spcPct val="250000"/>
              </a:lnSpc>
              <a:buClr>
                <a:srgbClr val="FFC000"/>
              </a:buClr>
              <a:buSzPct val="100000"/>
            </a:pP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   03      </a:t>
            </a:r>
            <a:r>
              <a:rPr lang="ko-KR" altLang="en-US" sz="1200" b="1" dirty="0" err="1">
                <a:solidFill>
                  <a:schemeClr val="bg1"/>
                </a:solidFill>
                <a:latin typeface="-윤고딕340"/>
              </a:rPr>
              <a:t>원청의</a:t>
            </a:r>
            <a:r>
              <a:rPr lang="ko-KR" altLang="en-US" sz="1200" b="1" dirty="0">
                <a:solidFill>
                  <a:schemeClr val="bg1"/>
                </a:solidFill>
                <a:latin typeface="-윤고딕340"/>
              </a:rPr>
              <a:t> 책임범위 및 처벌수준이 강화됩니다</a:t>
            </a: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!</a:t>
            </a:r>
          </a:p>
          <a:p>
            <a:pPr>
              <a:lnSpc>
                <a:spcPct val="250000"/>
              </a:lnSpc>
              <a:buClr>
                <a:srgbClr val="FFC000"/>
              </a:buClr>
              <a:buSzPct val="100000"/>
            </a:pP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   04      </a:t>
            </a:r>
            <a:r>
              <a:rPr lang="ko-KR" altLang="en-US" sz="1200" b="1" dirty="0">
                <a:solidFill>
                  <a:schemeClr val="bg1"/>
                </a:solidFill>
                <a:latin typeface="-윤고딕340"/>
              </a:rPr>
              <a:t>사업주의 처벌수준이 강화됩니다</a:t>
            </a: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!</a:t>
            </a:r>
          </a:p>
          <a:p>
            <a:pPr>
              <a:lnSpc>
                <a:spcPct val="250000"/>
              </a:lnSpc>
              <a:buClr>
                <a:srgbClr val="FFC000"/>
              </a:buClr>
              <a:buSzPct val="100000"/>
            </a:pP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   05      </a:t>
            </a:r>
            <a:r>
              <a:rPr lang="ko-KR" altLang="en-US" sz="1200" b="1" dirty="0">
                <a:solidFill>
                  <a:schemeClr val="bg1"/>
                </a:solidFill>
                <a:latin typeface="-윤고딕340"/>
              </a:rPr>
              <a:t>건설업 산업재해예방을 위한 규정이 마련됩니다</a:t>
            </a: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!</a:t>
            </a:r>
          </a:p>
          <a:p>
            <a:pPr>
              <a:lnSpc>
                <a:spcPct val="200000"/>
              </a:lnSpc>
              <a:buClr>
                <a:srgbClr val="FFC000"/>
              </a:buClr>
              <a:buSzPct val="100000"/>
            </a:pP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   06      </a:t>
            </a:r>
            <a:r>
              <a:rPr lang="ko-KR" altLang="en-US" sz="1200" b="1" dirty="0">
                <a:solidFill>
                  <a:schemeClr val="bg1"/>
                </a:solidFill>
                <a:latin typeface="-윤고딕340"/>
              </a:rPr>
              <a:t>근로자 </a:t>
            </a:r>
            <a:r>
              <a:rPr lang="ko-KR" altLang="en-US" sz="1200" b="1" dirty="0" err="1">
                <a:solidFill>
                  <a:schemeClr val="bg1"/>
                </a:solidFill>
                <a:latin typeface="-윤고딕340"/>
              </a:rPr>
              <a:t>알권리</a:t>
            </a:r>
            <a:r>
              <a:rPr lang="ko-KR" altLang="en-US" sz="1200" b="1" dirty="0">
                <a:solidFill>
                  <a:schemeClr val="bg1"/>
                </a:solidFill>
                <a:latin typeface="-윤고딕340"/>
              </a:rPr>
              <a:t> 보장을 위해</a:t>
            </a:r>
            <a:endParaRPr lang="en-US" altLang="ko-KR" sz="1200" b="1" dirty="0">
              <a:solidFill>
                <a:schemeClr val="bg1"/>
              </a:solidFill>
              <a:latin typeface="-윤고딕340"/>
            </a:endParaRPr>
          </a:p>
          <a:p>
            <a:pPr>
              <a:lnSpc>
                <a:spcPct val="200000"/>
              </a:lnSpc>
              <a:buClr>
                <a:srgbClr val="FFC000"/>
              </a:buClr>
              <a:buSzPct val="100000"/>
            </a:pP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            </a:t>
            </a:r>
            <a:r>
              <a:rPr lang="ko-KR" altLang="en-US" sz="1200" b="1" dirty="0">
                <a:solidFill>
                  <a:schemeClr val="bg1"/>
                </a:solidFill>
                <a:latin typeface="-윤고딕340"/>
              </a:rPr>
              <a:t>물질안전보건자료 관련 제도가 개선됩니다</a:t>
            </a: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!</a:t>
            </a:r>
          </a:p>
          <a:p>
            <a:pPr>
              <a:lnSpc>
                <a:spcPct val="250000"/>
              </a:lnSpc>
              <a:buClr>
                <a:srgbClr val="FFC000"/>
              </a:buClr>
              <a:buSzPct val="100000"/>
            </a:pPr>
            <a:r>
              <a:rPr lang="en-US" altLang="ko-KR" sz="1200" b="1" dirty="0">
                <a:solidFill>
                  <a:schemeClr val="bg1"/>
                </a:solidFill>
                <a:latin typeface="-윤고딕340"/>
              </a:rPr>
              <a:t>   07      </a:t>
            </a:r>
            <a:r>
              <a:rPr lang="ko-KR" altLang="en-US" sz="1200" b="1" dirty="0">
                <a:solidFill>
                  <a:schemeClr val="bg1"/>
                </a:solidFill>
                <a:latin typeface="-윤고딕340"/>
              </a:rPr>
              <a:t>기타 신설 및 개선 사항</a:t>
            </a:r>
          </a:p>
        </p:txBody>
      </p:sp>
    </p:spTree>
    <p:extLst>
      <p:ext uri="{BB962C8B-B14F-4D97-AF65-F5344CB8AC3E}">
        <p14:creationId xmlns:p14="http://schemas.microsoft.com/office/powerpoint/2010/main" val="2900197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00\산업안전보건법3-그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3" y="3140968"/>
            <a:ext cx="645550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2"/>
          <p:cNvSpPr/>
          <p:nvPr/>
        </p:nvSpPr>
        <p:spPr>
          <a:xfrm>
            <a:off x="1187624" y="5262299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  <a:buSzPct val="100000"/>
            </a:pPr>
            <a:r>
              <a:rPr lang="ko-KR" altLang="en-US" sz="1600" b="1" dirty="0"/>
              <a:t>법의 보호대상이 특수형태근로종사자와 배달 종사자까지 확대되었고</a:t>
            </a:r>
            <a:r>
              <a:rPr lang="en-US" altLang="ko-KR" sz="1600" b="1" dirty="0"/>
              <a:t>,</a:t>
            </a:r>
          </a:p>
          <a:p>
            <a:pPr>
              <a:lnSpc>
                <a:spcPct val="150000"/>
              </a:lnSpc>
              <a:buClr>
                <a:srgbClr val="FFC000"/>
              </a:buClr>
              <a:buSzPct val="100000"/>
            </a:pPr>
            <a:r>
              <a:rPr lang="ko-KR" altLang="en-US" sz="1600" b="1" dirty="0"/>
              <a:t>앞으로 새로운 노동관계를 고려하여 보호대상을 확대해 나갈 수 있도록 변경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687760" y="2060848"/>
            <a:ext cx="7483427" cy="992487"/>
            <a:chOff x="666297" y="1438084"/>
            <a:chExt cx="7483427" cy="992487"/>
          </a:xfrm>
        </p:grpSpPr>
        <p:grpSp>
          <p:nvGrpSpPr>
            <p:cNvPr id="18" name="그룹 17"/>
            <p:cNvGrpSpPr/>
            <p:nvPr/>
          </p:nvGrpSpPr>
          <p:grpSpPr>
            <a:xfrm>
              <a:off x="666297" y="1438084"/>
              <a:ext cx="7483427" cy="992487"/>
              <a:chOff x="666297" y="1289222"/>
              <a:chExt cx="7483427" cy="992487"/>
            </a:xfrm>
          </p:grpSpPr>
          <p:grpSp>
            <p:nvGrpSpPr>
              <p:cNvPr id="20" name="그룹 19"/>
              <p:cNvGrpSpPr/>
              <p:nvPr/>
            </p:nvGrpSpPr>
            <p:grpSpPr>
              <a:xfrm>
                <a:off x="666297" y="1289222"/>
                <a:ext cx="7483427" cy="992487"/>
                <a:chOff x="666297" y="1289222"/>
                <a:chExt cx="7483427" cy="992487"/>
              </a:xfrm>
            </p:grpSpPr>
            <p:grpSp>
              <p:nvGrpSpPr>
                <p:cNvPr id="22" name="그룹 21"/>
                <p:cNvGrpSpPr/>
                <p:nvPr/>
              </p:nvGrpSpPr>
              <p:grpSpPr>
                <a:xfrm>
                  <a:off x="882337" y="1851463"/>
                  <a:ext cx="7267387" cy="430246"/>
                  <a:chOff x="882337" y="1936527"/>
                  <a:chExt cx="7267387" cy="430246"/>
                </a:xfrm>
              </p:grpSpPr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1098345" y="1936527"/>
                    <a:ext cx="7051379" cy="430246"/>
                  </a:xfrm>
                  <a:prstGeom prst="rect">
                    <a:avLst/>
                  </a:prstGeom>
                  <a:noFill/>
                </p:spPr>
                <p:txBody>
                  <a:bodyPr wrap="square" lIns="36000" rIns="36000" rtlCol="0">
                    <a:spAutoFit/>
                  </a:bodyPr>
                  <a:lstStyle/>
                  <a:p>
                    <a:pPr marL="342900" lvl="0" indent="-342900" latinLnBrk="1">
                      <a:lnSpc>
                        <a:spcPct val="150000"/>
                      </a:lnSpc>
                      <a:spcBef>
                        <a:spcPct val="20000"/>
                      </a:spcBef>
                      <a:buClr>
                        <a:srgbClr val="000000"/>
                      </a:buClr>
                      <a:buSzPct val="50000"/>
                    </a:pPr>
                    <a:r>
                      <a:rPr lang="ko-KR" altLang="en-US" sz="1600" b="1" kern="0" spc="-50" dirty="0">
                        <a:latin typeface="+mn-ea"/>
                      </a:rPr>
                      <a:t>보호대상 확대 </a:t>
                    </a:r>
                    <a:r>
                      <a:rPr lang="en-US" altLang="ko-KR" sz="1600" b="1" kern="0" spc="-50" dirty="0">
                        <a:latin typeface="+mn-ea"/>
                      </a:rPr>
                      <a:t>: </a:t>
                    </a:r>
                    <a:r>
                      <a:rPr lang="ko-KR" altLang="en-US" sz="1600" b="1" kern="0" spc="-50" dirty="0">
                        <a:latin typeface="+mn-ea"/>
                      </a:rPr>
                      <a:t>근로자       노무를 제공하는 자</a:t>
                    </a:r>
                    <a:endParaRPr lang="ko-KR" altLang="en-US" sz="1500" b="1" kern="0" spc="-50" dirty="0">
                      <a:latin typeface="+mn-ea"/>
                    </a:endParaRPr>
                  </a:p>
                </p:txBody>
              </p:sp>
              <p:pic>
                <p:nvPicPr>
                  <p:cNvPr id="28" name="Picture 17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882337" y="2122168"/>
                    <a:ext cx="144000" cy="1440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666297" y="1289222"/>
                  <a:ext cx="5798298" cy="468000"/>
                  <a:chOff x="735567" y="1402890"/>
                  <a:chExt cx="5798298" cy="468000"/>
                </a:xfrm>
              </p:grpSpPr>
              <p:sp>
                <p:nvSpPr>
                  <p:cNvPr id="24" name="Chevron 18"/>
                  <p:cNvSpPr/>
                  <p:nvPr/>
                </p:nvSpPr>
                <p:spPr>
                  <a:xfrm>
                    <a:off x="1230471" y="1402890"/>
                    <a:ext cx="5228966" cy="468000"/>
                  </a:xfrm>
                  <a:prstGeom prst="chevron">
                    <a:avLst>
                      <a:gd name="adj" fmla="val 34003"/>
                    </a:avLst>
                  </a:prstGeom>
                  <a:solidFill>
                    <a:schemeClr val="bg1">
                      <a:lumMod val="95000"/>
                    </a:schemeClr>
                  </a:solidFill>
                  <a:ln w="12700" cmpd="sng">
                    <a:solidFill>
                      <a:srgbClr val="006198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432551" y="1457775"/>
                    <a:ext cx="5101314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36000" rIns="36000" rtlCol="0">
                    <a:spAutoFit/>
                  </a:bodyPr>
                  <a:lstStyle/>
                  <a:p>
                    <a:pPr marL="342900" lvl="0" indent="-342900" defTabSz="914400" fontAlgn="base" latinLnBrk="1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50000"/>
                      <a:defRPr/>
                    </a:pPr>
                    <a:r>
                      <a:rPr lang="ko-KR" altLang="en-US" b="1" kern="0" dirty="0">
                        <a:solidFill>
                          <a:srgbClr val="006198"/>
                        </a:solidFill>
                        <a:latin typeface="-윤고딕350" pitchFamily="18" charset="-127"/>
                        <a:ea typeface="-윤고딕350" pitchFamily="18" charset="-127"/>
                      </a:rPr>
                      <a:t>법의 적용대상 확</a:t>
                    </a:r>
                    <a:r>
                      <a:rPr lang="ko-KR" altLang="en-US" b="1" kern="0" spc="300" dirty="0">
                        <a:solidFill>
                          <a:srgbClr val="006198"/>
                        </a:solidFill>
                        <a:latin typeface="-윤고딕350" pitchFamily="18" charset="-127"/>
                        <a:ea typeface="-윤고딕350" pitchFamily="18" charset="-127"/>
                      </a:rPr>
                      <a:t>대</a:t>
                    </a:r>
                    <a:r>
                      <a:rPr lang="en-US" altLang="ko-KR" sz="1600" b="1" kern="0" dirty="0">
                        <a:solidFill>
                          <a:srgbClr val="006198"/>
                        </a:solidFill>
                        <a:latin typeface="-윤고딕340" pitchFamily="18" charset="-127"/>
                        <a:ea typeface="-윤고딕340" pitchFamily="18" charset="-127"/>
                      </a:rPr>
                      <a:t>(</a:t>
                    </a:r>
                    <a:r>
                      <a:rPr lang="ko-KR" altLang="en-US" sz="1600" b="1" kern="0" dirty="0">
                        <a:solidFill>
                          <a:srgbClr val="006198"/>
                        </a:solidFill>
                        <a:latin typeface="-윤고딕340" pitchFamily="18" charset="-127"/>
                        <a:ea typeface="-윤고딕340" pitchFamily="18" charset="-127"/>
                      </a:rPr>
                      <a:t>시행일 </a:t>
                    </a:r>
                    <a:r>
                      <a:rPr lang="en-US" altLang="ko-KR" sz="1600" b="1" kern="0" dirty="0">
                        <a:solidFill>
                          <a:srgbClr val="006198"/>
                        </a:solidFill>
                        <a:latin typeface="-윤고딕340" pitchFamily="18" charset="-127"/>
                        <a:ea typeface="-윤고딕340" pitchFamily="18" charset="-127"/>
                      </a:rPr>
                      <a:t>: 2020.1.16)</a:t>
                    </a:r>
                    <a:endParaRPr lang="en-US" altLang="ko-KR" b="1" kern="0" dirty="0">
                      <a:solidFill>
                        <a:srgbClr val="006198"/>
                      </a:solidFill>
                      <a:latin typeface="-윤고딕340" pitchFamily="18" charset="-127"/>
                      <a:ea typeface="-윤고딕340" pitchFamily="18" charset="-127"/>
                    </a:endParaRPr>
                  </a:p>
                </p:txBody>
              </p:sp>
              <p:sp>
                <p:nvSpPr>
                  <p:cNvPr id="26" name="Chevron 19"/>
                  <p:cNvSpPr/>
                  <p:nvPr/>
                </p:nvSpPr>
                <p:spPr>
                  <a:xfrm>
                    <a:off x="735567" y="1402890"/>
                    <a:ext cx="552631" cy="468000"/>
                  </a:xfrm>
                  <a:prstGeom prst="chevron">
                    <a:avLst>
                      <a:gd name="adj" fmla="val 34003"/>
                    </a:avLst>
                  </a:prstGeom>
                  <a:solidFill>
                    <a:srgbClr val="006198"/>
                  </a:solidFill>
                  <a:ln w="19050" cmpd="sng">
                    <a:solidFill>
                      <a:srgbClr val="006198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pic>
            <p:nvPicPr>
              <p:cNvPr id="21" name="Picture 4"/>
              <p:cNvPicPr>
                <a:picLocks noChangeAspect="1"/>
              </p:cNvPicPr>
              <p:nvPr/>
            </p:nvPicPr>
            <p:blipFill>
              <a:blip r:embed="rId5">
                <a:biLevel thresh="25000"/>
              </a:blip>
              <a:stretch>
                <a:fillRect/>
              </a:stretch>
            </p:blipFill>
            <p:spPr>
              <a:xfrm>
                <a:off x="842508" y="1386639"/>
                <a:ext cx="284727" cy="216000"/>
              </a:xfrm>
              <a:prstGeom prst="rect">
                <a:avLst/>
              </a:prstGeom>
              <a:effectLst/>
            </p:spPr>
          </p:pic>
        </p:grpSp>
        <p:sp>
          <p:nvSpPr>
            <p:cNvPr id="19" name="오른쪽 화살표 18"/>
            <p:cNvSpPr/>
            <p:nvPr/>
          </p:nvSpPr>
          <p:spPr>
            <a:xfrm>
              <a:off x="3258585" y="2162304"/>
              <a:ext cx="283228" cy="201789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0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5429615"/>
            <a:ext cx="144000" cy="144000"/>
          </a:xfrm>
          <a:prstGeom prst="rect">
            <a:avLst/>
          </a:prstGeom>
        </p:spPr>
      </p:pic>
      <p:pic>
        <p:nvPicPr>
          <p:cNvPr id="31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16" y="5789655"/>
            <a:ext cx="1440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30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"/>
          <p:cNvSpPr/>
          <p:nvPr/>
        </p:nvSpPr>
        <p:spPr>
          <a:xfrm>
            <a:off x="890055" y="2483128"/>
            <a:ext cx="78584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  <a:buSzPct val="100000"/>
            </a:pPr>
            <a:r>
              <a:rPr lang="ko-KR" altLang="en-US" sz="1600" b="1" dirty="0"/>
              <a:t>도금작업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수은</a:t>
            </a:r>
            <a:r>
              <a:rPr lang="en-US" altLang="ko-KR" sz="1600" b="1" dirty="0"/>
              <a:t>·</a:t>
            </a:r>
            <a:r>
              <a:rPr lang="ko-KR" altLang="en-US" sz="1600" b="1" dirty="0"/>
              <a:t>납</a:t>
            </a:r>
            <a:r>
              <a:rPr lang="en-US" altLang="ko-KR" sz="1600" b="1" dirty="0"/>
              <a:t>·</a:t>
            </a:r>
            <a:r>
              <a:rPr lang="ko-KR" altLang="en-US" sz="1600" b="1" dirty="0"/>
              <a:t>카드뮴의 제련</a:t>
            </a:r>
            <a:r>
              <a:rPr lang="en-US" altLang="ko-KR" sz="1600" b="1" dirty="0"/>
              <a:t>·</a:t>
            </a:r>
            <a:r>
              <a:rPr lang="ko-KR" altLang="en-US" sz="1600" b="1" dirty="0"/>
              <a:t>주입</a:t>
            </a:r>
            <a:r>
              <a:rPr lang="en-US" altLang="ko-KR" sz="1600" b="1" dirty="0"/>
              <a:t>·</a:t>
            </a:r>
            <a:r>
              <a:rPr lang="ko-KR" altLang="en-US" sz="1600" b="1" dirty="0"/>
              <a:t>가공</a:t>
            </a:r>
            <a:r>
              <a:rPr lang="en-US" altLang="ko-KR" sz="1600" b="1" dirty="0"/>
              <a:t>·</a:t>
            </a:r>
            <a:r>
              <a:rPr lang="ko-KR" altLang="en-US" sz="1600" b="1" dirty="0"/>
              <a:t>가열작업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허가대상물질을 제조</a:t>
            </a:r>
            <a:r>
              <a:rPr lang="en-US" altLang="ko-KR" sz="1600" b="1" dirty="0"/>
              <a:t>·</a:t>
            </a:r>
            <a:r>
              <a:rPr lang="ko-KR" altLang="en-US" sz="1600" b="1" dirty="0"/>
              <a:t>사용하는 작업의 사내 도급 금지</a:t>
            </a:r>
          </a:p>
        </p:txBody>
      </p:sp>
      <p:pic>
        <p:nvPicPr>
          <p:cNvPr id="2050" name="Picture 2" descr="D:\00\산업안전보건법4-그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48" y="2918326"/>
            <a:ext cx="7437438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2"/>
          <p:cNvSpPr/>
          <p:nvPr/>
        </p:nvSpPr>
        <p:spPr>
          <a:xfrm>
            <a:off x="1115616" y="3481139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단</a:t>
            </a: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아래의 경우에는 예외적으로 사내 도급을 허용</a:t>
            </a:r>
          </a:p>
          <a:p>
            <a:pPr marL="144000" indent="-1440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일시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·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간헐적인 작업  </a:t>
            </a:r>
          </a:p>
          <a:p>
            <a:pPr marL="144000" indent="-1440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하청이 보유한 기술이 전문적이고 </a:t>
            </a:r>
            <a:r>
              <a:rPr lang="ko-KR" alt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원청의</a:t>
            </a:r>
            <a:r>
              <a: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사업 운영에 필수 불가결한  경우로서 고용노동부 장관의 승인을 받은 경우</a:t>
            </a:r>
          </a:p>
        </p:txBody>
      </p:sp>
      <p:sp>
        <p:nvSpPr>
          <p:cNvPr id="9" name="Rectangle 22"/>
          <p:cNvSpPr/>
          <p:nvPr/>
        </p:nvSpPr>
        <p:spPr>
          <a:xfrm>
            <a:off x="903784" y="5478323"/>
            <a:ext cx="7700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  <a:buSzPct val="100000"/>
            </a:pPr>
            <a:r>
              <a:rPr lang="ko-KR" altLang="en-US" sz="1600" b="1" dirty="0"/>
              <a:t>급성 독성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피부 </a:t>
            </a:r>
            <a:r>
              <a:rPr lang="ko-KR" altLang="en-US" sz="1600" b="1" dirty="0" err="1"/>
              <a:t>부식성</a:t>
            </a:r>
            <a:r>
              <a:rPr lang="ko-KR" altLang="en-US" sz="1600" b="1" dirty="0"/>
              <a:t> 등이 있는 물질의 취급 등 대통령령으로 정하는 안전 및 </a:t>
            </a:r>
            <a:endParaRPr lang="en-US" altLang="ko-KR" sz="1600" b="1" dirty="0"/>
          </a:p>
          <a:p>
            <a:pPr>
              <a:lnSpc>
                <a:spcPct val="150000"/>
              </a:lnSpc>
              <a:buClr>
                <a:srgbClr val="FFC000"/>
              </a:buClr>
              <a:buSzPct val="100000"/>
            </a:pPr>
            <a:r>
              <a:rPr lang="ko-KR" altLang="en-US" sz="1600" b="1" dirty="0"/>
              <a:t>보건에 유해하거나 위험한 작업의 사내 도급 시 경우 고용노동부장관의 </a:t>
            </a:r>
            <a:r>
              <a:rPr lang="ko-KR" altLang="en-US" sz="1600" b="1" dirty="0">
                <a:solidFill>
                  <a:srgbClr val="FF0000"/>
                </a:solidFill>
              </a:rPr>
              <a:t>승인</a:t>
            </a:r>
            <a:r>
              <a:rPr lang="ko-KR" altLang="en-US" sz="1600" b="1" dirty="0"/>
              <a:t> 요함</a:t>
            </a:r>
          </a:p>
        </p:txBody>
      </p:sp>
      <p:grpSp>
        <p:nvGrpSpPr>
          <p:cNvPr id="13" name="Group 22"/>
          <p:cNvGrpSpPr/>
          <p:nvPr/>
        </p:nvGrpSpPr>
        <p:grpSpPr>
          <a:xfrm>
            <a:off x="666297" y="1954932"/>
            <a:ext cx="6606371" cy="468000"/>
            <a:chOff x="735567" y="1402890"/>
            <a:chExt cx="6606371" cy="468000"/>
          </a:xfrm>
        </p:grpSpPr>
        <p:sp>
          <p:nvSpPr>
            <p:cNvPr id="14" name="Chevron 18"/>
            <p:cNvSpPr/>
            <p:nvPr/>
          </p:nvSpPr>
          <p:spPr>
            <a:xfrm>
              <a:off x="1230471" y="1402890"/>
              <a:ext cx="6111467" cy="468000"/>
            </a:xfrm>
            <a:prstGeom prst="chevron">
              <a:avLst>
                <a:gd name="adj" fmla="val 34003"/>
              </a:avLst>
            </a:prstGeom>
            <a:solidFill>
              <a:schemeClr val="bg1">
                <a:lumMod val="95000"/>
              </a:schemeClr>
            </a:solidFill>
            <a:ln w="12700" cmpd="sng">
              <a:solidFill>
                <a:srgbClr val="53247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32551" y="1457775"/>
              <a:ext cx="5622310" cy="369332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marL="342900" lvl="0" indent="-342900" defTabSz="914400" fontAlgn="base" latinLnBrk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50000"/>
                <a:defRPr/>
              </a:pPr>
              <a:r>
                <a:rPr lang="ko-KR" altLang="en-US" b="1" kern="0" spc="-100" dirty="0">
                  <a:solidFill>
                    <a:srgbClr val="532476"/>
                  </a:solidFill>
                  <a:latin typeface="-윤고딕350" pitchFamily="18" charset="-127"/>
                  <a:ea typeface="-윤고딕350" pitchFamily="18" charset="-127"/>
                </a:rPr>
                <a:t>유</a:t>
              </a:r>
              <a:r>
                <a:rPr lang="ko-KR" altLang="en-US" b="1" kern="0" spc="-300" dirty="0">
                  <a:solidFill>
                    <a:srgbClr val="532476"/>
                  </a:solidFill>
                  <a:latin typeface="-윤고딕350" pitchFamily="18" charset="-127"/>
                  <a:ea typeface="-윤고딕350" pitchFamily="18" charset="-127"/>
                </a:rPr>
                <a:t>해</a:t>
              </a:r>
              <a:r>
                <a:rPr lang="en-US" altLang="ko-KR" b="1" kern="0" spc="-300" dirty="0">
                  <a:solidFill>
                    <a:srgbClr val="532476"/>
                  </a:solidFill>
                  <a:latin typeface="-윤고딕350" pitchFamily="18" charset="-127"/>
                  <a:ea typeface="-윤고딕350" pitchFamily="18" charset="-127"/>
                </a:rPr>
                <a:t>·</a:t>
              </a:r>
              <a:r>
                <a:rPr lang="ko-KR" altLang="en-US" b="1" kern="0" spc="-100" dirty="0">
                  <a:solidFill>
                    <a:srgbClr val="532476"/>
                  </a:solidFill>
                  <a:latin typeface="-윤고딕350" pitchFamily="18" charset="-127"/>
                  <a:ea typeface="-윤고딕350" pitchFamily="18" charset="-127"/>
                </a:rPr>
                <a:t>위험 작업 사내도급 금</a:t>
              </a:r>
              <a:r>
                <a:rPr lang="ko-KR" altLang="en-US" b="1" kern="0" spc="300" dirty="0">
                  <a:solidFill>
                    <a:srgbClr val="532476"/>
                  </a:solidFill>
                  <a:latin typeface="-윤고딕350" pitchFamily="18" charset="-127"/>
                  <a:ea typeface="-윤고딕350" pitchFamily="18" charset="-127"/>
                </a:rPr>
                <a:t>지</a:t>
              </a:r>
              <a:r>
                <a:rPr lang="en-US" altLang="ko-KR" sz="1600" b="1" kern="0" spc="-100" dirty="0">
                  <a:solidFill>
                    <a:srgbClr val="532476"/>
                  </a:solidFill>
                  <a:latin typeface="-윤고딕340" pitchFamily="18" charset="-127"/>
                  <a:ea typeface="-윤고딕340" pitchFamily="18" charset="-127"/>
                </a:rPr>
                <a:t>(</a:t>
              </a:r>
              <a:r>
                <a:rPr lang="ko-KR" altLang="en-US" sz="1600" b="1" kern="0" spc="-100" dirty="0">
                  <a:solidFill>
                    <a:srgbClr val="532476"/>
                  </a:solidFill>
                  <a:latin typeface="-윤고딕340" pitchFamily="18" charset="-127"/>
                  <a:ea typeface="-윤고딕340" pitchFamily="18" charset="-127"/>
                </a:rPr>
                <a:t>시행일 </a:t>
              </a:r>
              <a:r>
                <a:rPr lang="en-US" altLang="ko-KR" sz="1600" b="1" kern="0" spc="-100" dirty="0">
                  <a:solidFill>
                    <a:srgbClr val="532476"/>
                  </a:solidFill>
                  <a:latin typeface="-윤고딕340" pitchFamily="18" charset="-127"/>
                  <a:ea typeface="-윤고딕340" pitchFamily="18" charset="-127"/>
                </a:rPr>
                <a:t>: 2020.1.16)</a:t>
              </a:r>
              <a:endParaRPr lang="en-US" altLang="ko-KR" b="1" kern="0" spc="-100" dirty="0">
                <a:solidFill>
                  <a:srgbClr val="532476"/>
                </a:soli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16" name="Chevron 19"/>
            <p:cNvSpPr/>
            <p:nvPr/>
          </p:nvSpPr>
          <p:spPr>
            <a:xfrm>
              <a:off x="735567" y="1402890"/>
              <a:ext cx="552631" cy="468000"/>
            </a:xfrm>
            <a:prstGeom prst="chevron">
              <a:avLst>
                <a:gd name="adj" fmla="val 34003"/>
              </a:avLst>
            </a:prstGeom>
            <a:solidFill>
              <a:srgbClr val="632B8D"/>
            </a:solidFill>
            <a:ln w="19050" cmpd="sng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61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836396" y="2021364"/>
            <a:ext cx="256000" cy="288000"/>
          </a:xfrm>
          <a:prstGeom prst="rect">
            <a:avLst/>
          </a:prstGeom>
        </p:spPr>
      </p:pic>
      <p:grpSp>
        <p:nvGrpSpPr>
          <p:cNvPr id="18" name="Group 22"/>
          <p:cNvGrpSpPr/>
          <p:nvPr/>
        </p:nvGrpSpPr>
        <p:grpSpPr>
          <a:xfrm>
            <a:off x="666297" y="4931504"/>
            <a:ext cx="6858031" cy="468000"/>
            <a:chOff x="735567" y="1402890"/>
            <a:chExt cx="6606371" cy="468000"/>
          </a:xfrm>
        </p:grpSpPr>
        <p:sp>
          <p:nvSpPr>
            <p:cNvPr id="19" name="Chevron 18"/>
            <p:cNvSpPr/>
            <p:nvPr/>
          </p:nvSpPr>
          <p:spPr>
            <a:xfrm>
              <a:off x="1230471" y="1402890"/>
              <a:ext cx="6111467" cy="468000"/>
            </a:xfrm>
            <a:prstGeom prst="chevron">
              <a:avLst>
                <a:gd name="adj" fmla="val 34003"/>
              </a:avLst>
            </a:prstGeom>
            <a:solidFill>
              <a:schemeClr val="bg1">
                <a:lumMod val="95000"/>
              </a:schemeClr>
            </a:solidFill>
            <a:ln w="12700" cmpd="sng">
              <a:solidFill>
                <a:srgbClr val="53247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32551" y="1457775"/>
              <a:ext cx="5622310" cy="369332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marL="342900" lvl="0" indent="-342900" defTabSz="914400" fontAlgn="base" latinLnBrk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50000"/>
                <a:defRPr/>
              </a:pPr>
              <a:r>
                <a:rPr lang="ko-KR" altLang="en-US" b="1" kern="0" spc="-100" dirty="0">
                  <a:solidFill>
                    <a:srgbClr val="532476"/>
                  </a:solidFill>
                  <a:latin typeface="-윤고딕350" pitchFamily="18" charset="-127"/>
                  <a:ea typeface="-윤고딕350" pitchFamily="18" charset="-127"/>
                </a:rPr>
                <a:t>도급의 </a:t>
              </a:r>
              <a:r>
                <a:rPr lang="ko-KR" altLang="en-US" b="1" kern="0" spc="-100" dirty="0">
                  <a:solidFill>
                    <a:srgbClr val="FF0000"/>
                  </a:solidFill>
                  <a:latin typeface="-윤고딕350" pitchFamily="18" charset="-127"/>
                  <a:ea typeface="-윤고딕350" pitchFamily="18" charset="-127"/>
                </a:rPr>
                <a:t>승인</a:t>
              </a:r>
              <a:r>
                <a:rPr lang="ko-KR" altLang="en-US" b="1" kern="0" spc="-100" dirty="0">
                  <a:solidFill>
                    <a:srgbClr val="532476"/>
                  </a:solidFill>
                  <a:latin typeface="-윤고딕350" pitchFamily="18" charset="-127"/>
                  <a:ea typeface="-윤고딕350" pitchFamily="18" charset="-127"/>
                </a:rPr>
                <a:t> 및 대상 확대</a:t>
              </a:r>
              <a:r>
                <a:rPr lang="en-US" altLang="ko-KR" sz="1600" b="1" kern="0" spc="-100" dirty="0">
                  <a:solidFill>
                    <a:srgbClr val="532476"/>
                  </a:solidFill>
                  <a:latin typeface="-윤고딕340" pitchFamily="18" charset="-127"/>
                  <a:ea typeface="-윤고딕340" pitchFamily="18" charset="-127"/>
                </a:rPr>
                <a:t>(</a:t>
              </a:r>
              <a:r>
                <a:rPr lang="ko-KR" altLang="en-US" sz="1600" b="1" kern="0" spc="-100" dirty="0">
                  <a:solidFill>
                    <a:srgbClr val="532476"/>
                  </a:solidFill>
                  <a:latin typeface="-윤고딕340" pitchFamily="18" charset="-127"/>
                  <a:ea typeface="-윤고딕340" pitchFamily="18" charset="-127"/>
                </a:rPr>
                <a:t>시행일 </a:t>
              </a:r>
              <a:r>
                <a:rPr lang="en-US" altLang="ko-KR" sz="1600" b="1" kern="0" spc="-100" dirty="0">
                  <a:solidFill>
                    <a:srgbClr val="532476"/>
                  </a:solidFill>
                  <a:latin typeface="-윤고딕340" pitchFamily="18" charset="-127"/>
                  <a:ea typeface="-윤고딕340" pitchFamily="18" charset="-127"/>
                </a:rPr>
                <a:t>: 2020.1.16)</a:t>
              </a:r>
              <a:endParaRPr lang="en-US" altLang="ko-KR" b="1" kern="0" spc="-100" dirty="0">
                <a:solidFill>
                  <a:srgbClr val="532476"/>
                </a:soli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21" name="Chevron 19"/>
            <p:cNvSpPr/>
            <p:nvPr/>
          </p:nvSpPr>
          <p:spPr>
            <a:xfrm>
              <a:off x="735567" y="1402890"/>
              <a:ext cx="552631" cy="468000"/>
            </a:xfrm>
            <a:prstGeom prst="chevron">
              <a:avLst>
                <a:gd name="adj" fmla="val 34003"/>
              </a:avLst>
            </a:prstGeom>
            <a:solidFill>
              <a:srgbClr val="632B8D"/>
            </a:solidFill>
            <a:ln w="19050" cmpd="sng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22" name="Picture 2"/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846864" y="5027285"/>
            <a:ext cx="271229" cy="288000"/>
          </a:xfrm>
          <a:prstGeom prst="rect">
            <a:avLst/>
          </a:prstGeom>
        </p:spPr>
      </p:pic>
      <p:pic>
        <p:nvPicPr>
          <p:cNvPr id="23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271" y="2634128"/>
            <a:ext cx="144000" cy="144000"/>
          </a:xfrm>
          <a:prstGeom prst="rect">
            <a:avLst/>
          </a:prstGeom>
        </p:spPr>
      </p:pic>
      <p:pic>
        <p:nvPicPr>
          <p:cNvPr id="24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654" y="5649299"/>
            <a:ext cx="1440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9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/>
          <p:nvPr/>
        </p:nvSpPr>
        <p:spPr>
          <a:xfrm>
            <a:off x="993297" y="2888888"/>
            <a:ext cx="78271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C000"/>
              </a:buClr>
              <a:buSzPct val="100000"/>
            </a:pPr>
            <a:r>
              <a:rPr lang="ko-KR" altLang="en-US" sz="1500" b="1" dirty="0" err="1">
                <a:latin typeface="+mn-ea"/>
              </a:rPr>
              <a:t>원청이</a:t>
            </a:r>
            <a:r>
              <a:rPr lang="ko-KR" altLang="en-US" sz="1500" b="1" dirty="0">
                <a:latin typeface="+mn-ea"/>
              </a:rPr>
              <a:t> 안전</a:t>
            </a:r>
            <a:r>
              <a:rPr lang="en-US" altLang="ko-KR" sz="1500" b="1" dirty="0">
                <a:latin typeface="+mn-ea"/>
              </a:rPr>
              <a:t>·</a:t>
            </a:r>
            <a:r>
              <a:rPr lang="ko-KR" altLang="en-US" sz="1500" b="1" dirty="0">
                <a:latin typeface="+mn-ea"/>
              </a:rPr>
              <a:t>보건조치를 취해야 하는 장소의 범위를 </a:t>
            </a:r>
            <a:r>
              <a:rPr lang="ko-KR" altLang="en-US" sz="1500" b="1" dirty="0" err="1">
                <a:latin typeface="+mn-ea"/>
              </a:rPr>
              <a:t>원청</a:t>
            </a:r>
            <a:r>
              <a:rPr lang="ko-KR" altLang="en-US" sz="1500" b="1" dirty="0">
                <a:latin typeface="+mn-ea"/>
              </a:rPr>
              <a:t> 사업장 전체와 </a:t>
            </a:r>
            <a:r>
              <a:rPr lang="ko-KR" altLang="en-US" sz="1500" b="1" dirty="0" err="1">
                <a:latin typeface="+mn-ea"/>
              </a:rPr>
              <a:t>원청이</a:t>
            </a:r>
            <a:r>
              <a:rPr lang="ko-KR" altLang="en-US" sz="1500" b="1" dirty="0">
                <a:latin typeface="+mn-ea"/>
              </a:rPr>
              <a:t> </a:t>
            </a:r>
            <a:endParaRPr lang="en-US" altLang="ko-KR" sz="1500" b="1" dirty="0">
              <a:latin typeface="+mn-ea"/>
            </a:endParaRPr>
          </a:p>
          <a:p>
            <a:pPr>
              <a:lnSpc>
                <a:spcPct val="150000"/>
              </a:lnSpc>
              <a:buClr>
                <a:srgbClr val="FFC000"/>
              </a:buClr>
              <a:buSzPct val="100000"/>
            </a:pPr>
            <a:r>
              <a:rPr lang="ko-KR" altLang="en-US" sz="1500" b="1" dirty="0">
                <a:latin typeface="+mn-ea"/>
              </a:rPr>
              <a:t>지정</a:t>
            </a:r>
            <a:r>
              <a:rPr lang="en-US" altLang="ko-KR" sz="1500" b="1" dirty="0">
                <a:latin typeface="+mn-ea"/>
              </a:rPr>
              <a:t>·</a:t>
            </a:r>
            <a:r>
              <a:rPr lang="ko-KR" altLang="en-US" sz="1500" b="1" dirty="0">
                <a:latin typeface="+mn-ea"/>
              </a:rPr>
              <a:t>제공한 장소 중 </a:t>
            </a:r>
            <a:r>
              <a:rPr lang="ko-KR" altLang="en-US" sz="1500" b="1" dirty="0" err="1">
                <a:latin typeface="+mn-ea"/>
              </a:rPr>
              <a:t>원청이</a:t>
            </a:r>
            <a:r>
              <a:rPr lang="ko-KR" altLang="en-US" sz="1500" b="1" dirty="0">
                <a:latin typeface="+mn-ea"/>
              </a:rPr>
              <a:t> 지배</a:t>
            </a:r>
            <a:r>
              <a:rPr lang="en-US" altLang="ko-KR" sz="1500" b="1" dirty="0">
                <a:latin typeface="+mn-ea"/>
              </a:rPr>
              <a:t>·</a:t>
            </a:r>
            <a:r>
              <a:rPr lang="ko-KR" altLang="en-US" sz="1500" b="1" dirty="0">
                <a:latin typeface="+mn-ea"/>
              </a:rPr>
              <a:t>관리하는 장소로서 대통령령으로 정하는 장소로 확대</a:t>
            </a:r>
            <a:endParaRPr lang="en-US" altLang="ko-KR" sz="1500" b="1" dirty="0">
              <a:latin typeface="+mn-ea"/>
            </a:endParaRPr>
          </a:p>
          <a:p>
            <a:pPr marL="144000" indent="-144000">
              <a:lnSpc>
                <a:spcPct val="150000"/>
              </a:lnSpc>
              <a:buClr>
                <a:srgbClr val="FFC000"/>
              </a:buClr>
              <a:buSzPct val="100000"/>
              <a:buFont typeface="Wingdings" pitchFamily="2" charset="2"/>
              <a:buChar char="§"/>
            </a:pPr>
            <a:endParaRPr lang="en-US" altLang="ko-KR" sz="1500" b="1" dirty="0">
              <a:latin typeface="+mn-ea"/>
            </a:endParaRPr>
          </a:p>
          <a:p>
            <a:pPr>
              <a:lnSpc>
                <a:spcPct val="150000"/>
              </a:lnSpc>
              <a:buClr>
                <a:srgbClr val="FFC000"/>
              </a:buClr>
              <a:buSzPct val="100000"/>
            </a:pPr>
            <a:r>
              <a:rPr lang="ko-KR" altLang="en-US" sz="1500" b="1" dirty="0" err="1">
                <a:latin typeface="+mn-ea"/>
              </a:rPr>
              <a:t>원청이</a:t>
            </a:r>
            <a:r>
              <a:rPr lang="ko-KR" altLang="en-US" sz="1500" b="1" dirty="0">
                <a:latin typeface="+mn-ea"/>
              </a:rPr>
              <a:t> </a:t>
            </a:r>
            <a:r>
              <a:rPr lang="ko-KR" altLang="en-US" sz="1500" b="1" dirty="0">
                <a:solidFill>
                  <a:srgbClr val="FF0000"/>
                </a:solidFill>
                <a:latin typeface="+mn-ea"/>
              </a:rPr>
              <a:t>안전</a:t>
            </a:r>
            <a:r>
              <a:rPr lang="en-US" altLang="ko-KR" sz="1500" b="1" dirty="0">
                <a:solidFill>
                  <a:srgbClr val="FF0000"/>
                </a:solidFill>
                <a:latin typeface="+mn-ea"/>
              </a:rPr>
              <a:t>·</a:t>
            </a:r>
            <a:r>
              <a:rPr lang="ko-KR" altLang="en-US" sz="1500" b="1" dirty="0">
                <a:solidFill>
                  <a:srgbClr val="FF0000"/>
                </a:solidFill>
                <a:latin typeface="+mn-ea"/>
              </a:rPr>
              <a:t>보건조치 의무 위반 시</a:t>
            </a:r>
            <a:r>
              <a:rPr lang="ko-KR" altLang="en-US" sz="1500" b="1" dirty="0">
                <a:latin typeface="+mn-ea"/>
              </a:rPr>
              <a:t> 처벌수준 강화</a:t>
            </a:r>
          </a:p>
        </p:txBody>
      </p:sp>
      <p:grpSp>
        <p:nvGrpSpPr>
          <p:cNvPr id="5" name="Group 22"/>
          <p:cNvGrpSpPr/>
          <p:nvPr/>
        </p:nvGrpSpPr>
        <p:grpSpPr>
          <a:xfrm>
            <a:off x="789926" y="2204864"/>
            <a:ext cx="5798298" cy="468000"/>
            <a:chOff x="735567" y="1402890"/>
            <a:chExt cx="5798298" cy="468000"/>
          </a:xfrm>
        </p:grpSpPr>
        <p:sp>
          <p:nvSpPr>
            <p:cNvPr id="6" name="Chevron 18"/>
            <p:cNvSpPr/>
            <p:nvPr/>
          </p:nvSpPr>
          <p:spPr>
            <a:xfrm>
              <a:off x="1230471" y="1402890"/>
              <a:ext cx="5228966" cy="468000"/>
            </a:xfrm>
            <a:prstGeom prst="chevron">
              <a:avLst>
                <a:gd name="adj" fmla="val 34003"/>
              </a:avLst>
            </a:prstGeom>
            <a:solidFill>
              <a:schemeClr val="bg1">
                <a:lumMod val="95000"/>
              </a:schemeClr>
            </a:solidFill>
            <a:ln w="12700" cmpd="sng">
              <a:solidFill>
                <a:srgbClr val="0061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551" y="1457775"/>
              <a:ext cx="5101314" cy="369332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marL="342900" lvl="0" indent="-342900" defTabSz="914400" fontAlgn="base" latinLnBrk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50000"/>
                <a:defRPr/>
              </a:pPr>
              <a:r>
                <a:rPr lang="ko-KR" altLang="en-US" b="1" kern="0" dirty="0">
                  <a:solidFill>
                    <a:srgbClr val="006198"/>
                  </a:solidFill>
                  <a:latin typeface="-윤고딕350" pitchFamily="18" charset="-127"/>
                  <a:ea typeface="-윤고딕350" pitchFamily="18" charset="-127"/>
                </a:rPr>
                <a:t>도급인의 사업장 명확</a:t>
              </a:r>
              <a:r>
                <a:rPr lang="ko-KR" altLang="en-US" b="1" kern="0" spc="300" dirty="0">
                  <a:solidFill>
                    <a:srgbClr val="006198"/>
                  </a:solidFill>
                  <a:latin typeface="-윤고딕350" pitchFamily="18" charset="-127"/>
                  <a:ea typeface="-윤고딕350" pitchFamily="18" charset="-127"/>
                </a:rPr>
                <a:t>화</a:t>
              </a:r>
              <a:r>
                <a:rPr lang="en-US" altLang="ko-KR" sz="1600" b="1" kern="0" dirty="0">
                  <a:solidFill>
                    <a:srgbClr val="006198"/>
                  </a:solidFill>
                  <a:latin typeface="-윤고딕340" pitchFamily="18" charset="-127"/>
                  <a:ea typeface="-윤고딕340" pitchFamily="18" charset="-127"/>
                </a:rPr>
                <a:t>(</a:t>
              </a:r>
              <a:r>
                <a:rPr lang="ko-KR" altLang="en-US" sz="1600" b="1" kern="0" dirty="0">
                  <a:solidFill>
                    <a:srgbClr val="006198"/>
                  </a:solidFill>
                  <a:latin typeface="-윤고딕340" pitchFamily="18" charset="-127"/>
                  <a:ea typeface="-윤고딕340" pitchFamily="18" charset="-127"/>
                </a:rPr>
                <a:t>시행일 </a:t>
              </a:r>
              <a:r>
                <a:rPr lang="en-US" altLang="ko-KR" sz="1600" b="1" kern="0" dirty="0">
                  <a:solidFill>
                    <a:srgbClr val="006198"/>
                  </a:solidFill>
                  <a:latin typeface="-윤고딕340" pitchFamily="18" charset="-127"/>
                  <a:ea typeface="-윤고딕340" pitchFamily="18" charset="-127"/>
                </a:rPr>
                <a:t>: 2020.1.16)</a:t>
              </a:r>
              <a:endParaRPr lang="en-US" altLang="ko-KR" b="1" kern="0" dirty="0">
                <a:solidFill>
                  <a:srgbClr val="006198"/>
                </a:soli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8" name="Chevron 19"/>
            <p:cNvSpPr/>
            <p:nvPr/>
          </p:nvSpPr>
          <p:spPr>
            <a:xfrm>
              <a:off x="735567" y="1402890"/>
              <a:ext cx="552631" cy="468000"/>
            </a:xfrm>
            <a:prstGeom prst="chevron">
              <a:avLst>
                <a:gd name="adj" fmla="val 34003"/>
              </a:avLst>
            </a:prstGeom>
            <a:solidFill>
              <a:srgbClr val="006198"/>
            </a:solidFill>
            <a:ln w="19050" cmpd="sng">
              <a:solidFill>
                <a:srgbClr val="0061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34" descr="사업주.png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35" y="2303163"/>
            <a:ext cx="225831" cy="252000"/>
          </a:xfrm>
          <a:prstGeom prst="rect">
            <a:avLst/>
          </a:prstGeom>
        </p:spPr>
      </p:pic>
      <p:pic>
        <p:nvPicPr>
          <p:cNvPr id="11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091" y="3044732"/>
            <a:ext cx="144000" cy="144000"/>
          </a:xfrm>
          <a:prstGeom prst="rect">
            <a:avLst/>
          </a:prstGeom>
        </p:spPr>
      </p:pic>
      <p:pic>
        <p:nvPicPr>
          <p:cNvPr id="12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064" y="4082560"/>
            <a:ext cx="144000" cy="144000"/>
          </a:xfrm>
          <a:prstGeom prst="rect">
            <a:avLst/>
          </a:prstGeom>
        </p:spPr>
      </p:pic>
      <p:sp>
        <p:nvSpPr>
          <p:cNvPr id="13" name="모서리가 둥근 직사각형 12"/>
          <p:cNvSpPr/>
          <p:nvPr/>
        </p:nvSpPr>
        <p:spPr>
          <a:xfrm>
            <a:off x="858064" y="4509120"/>
            <a:ext cx="7490872" cy="11498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2610" y="4658488"/>
            <a:ext cx="993908" cy="860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15" name="TextBox 14"/>
          <p:cNvSpPr txBox="1"/>
          <p:nvPr/>
        </p:nvSpPr>
        <p:spPr>
          <a:xfrm>
            <a:off x="2370232" y="4738375"/>
            <a:ext cx="5802168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안전</a:t>
            </a:r>
            <a:r>
              <a:rPr lang="en-US" altLang="ko-KR" sz="1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·</a:t>
            </a:r>
            <a:r>
              <a:rPr lang="ko-KR" altLang="en-US" sz="1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보건조치 의무 위반 </a:t>
            </a:r>
            <a:r>
              <a:rPr lang="en-US" altLang="ko-KR" sz="1400" b="1" dirty="0"/>
              <a:t>: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3</a:t>
            </a:r>
            <a:r>
              <a:rPr lang="ko-KR" altLang="en-US" sz="1400" b="1" dirty="0"/>
              <a:t>년 이하의 징역 또는 </a:t>
            </a:r>
            <a:r>
              <a:rPr lang="en-US" altLang="ko-KR" sz="1400" b="1" dirty="0"/>
              <a:t>3</a:t>
            </a:r>
            <a:r>
              <a:rPr lang="ko-KR" altLang="en-US" sz="1400" b="1" dirty="0" err="1"/>
              <a:t>천만원</a:t>
            </a:r>
            <a:r>
              <a:rPr lang="ko-KR" altLang="en-US" sz="1400" b="1" dirty="0"/>
              <a:t> 이하의 벌금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근로자 사망 </a:t>
            </a:r>
            <a:r>
              <a:rPr lang="en-US" altLang="ko-KR" sz="1400" b="1" dirty="0"/>
              <a:t>: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7</a:t>
            </a:r>
            <a:r>
              <a:rPr lang="ko-KR" altLang="en-US" sz="1400" b="1" dirty="0"/>
              <a:t>년 이하의 징역 또는 </a:t>
            </a:r>
            <a:r>
              <a:rPr lang="en-US" altLang="ko-KR" sz="1400" b="1" dirty="0"/>
              <a:t>1</a:t>
            </a:r>
            <a:r>
              <a:rPr lang="ko-KR" altLang="en-US" sz="1400" b="1" dirty="0" err="1"/>
              <a:t>억원</a:t>
            </a:r>
            <a:r>
              <a:rPr lang="ko-KR" altLang="en-US" sz="1400" b="1" dirty="0"/>
              <a:t> 이하의 벌금</a:t>
            </a:r>
          </a:p>
        </p:txBody>
      </p:sp>
    </p:spTree>
    <p:extLst>
      <p:ext uri="{BB962C8B-B14F-4D97-AF65-F5344CB8AC3E}">
        <p14:creationId xmlns:p14="http://schemas.microsoft.com/office/powerpoint/2010/main" val="41752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666297" y="1982080"/>
            <a:ext cx="7578111" cy="670438"/>
            <a:chOff x="666297" y="1384919"/>
            <a:chExt cx="6606371" cy="670438"/>
          </a:xfrm>
        </p:grpSpPr>
        <p:grpSp>
          <p:nvGrpSpPr>
            <p:cNvPr id="6" name="Group 22"/>
            <p:cNvGrpSpPr/>
            <p:nvPr/>
          </p:nvGrpSpPr>
          <p:grpSpPr>
            <a:xfrm>
              <a:off x="666297" y="1384919"/>
              <a:ext cx="6606371" cy="670438"/>
              <a:chOff x="735567" y="1402890"/>
              <a:chExt cx="6606371" cy="670438"/>
            </a:xfrm>
          </p:grpSpPr>
          <p:sp>
            <p:nvSpPr>
              <p:cNvPr id="8" name="Chevron 18"/>
              <p:cNvSpPr/>
              <p:nvPr/>
            </p:nvSpPr>
            <p:spPr>
              <a:xfrm>
                <a:off x="1230471" y="1402890"/>
                <a:ext cx="6111467" cy="468000"/>
              </a:xfrm>
              <a:prstGeom prst="chevron">
                <a:avLst>
                  <a:gd name="adj" fmla="val 34003"/>
                </a:avLst>
              </a:prstGeom>
              <a:solidFill>
                <a:schemeClr val="bg1">
                  <a:lumMod val="95000"/>
                </a:schemeClr>
              </a:solidFill>
              <a:ln w="12700" cmpd="sng">
                <a:solidFill>
                  <a:srgbClr val="00619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432551" y="1457775"/>
                <a:ext cx="5622310" cy="615553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marL="342900" lvl="0" indent="-342900" defTabSz="91440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50000"/>
                  <a:defRPr/>
                </a:pPr>
                <a:r>
                  <a:rPr lang="ko-KR" altLang="en-US" b="1" kern="0" spc="-100" dirty="0">
                    <a:solidFill>
                      <a:srgbClr val="006198"/>
                    </a:solidFill>
                    <a:latin typeface="-윤고딕350" pitchFamily="18" charset="-127"/>
                    <a:ea typeface="-윤고딕350" pitchFamily="18" charset="-127"/>
                  </a:rPr>
                  <a:t>안전</a:t>
                </a:r>
                <a:r>
                  <a:rPr lang="en-US" altLang="ko-KR" b="1" kern="0" spc="-100" dirty="0">
                    <a:solidFill>
                      <a:srgbClr val="006198"/>
                    </a:solidFill>
                    <a:latin typeface="-윤고딕350" pitchFamily="18" charset="-127"/>
                    <a:ea typeface="-윤고딕350" pitchFamily="18" charset="-127"/>
                  </a:rPr>
                  <a:t>·</a:t>
                </a:r>
                <a:r>
                  <a:rPr lang="ko-KR" altLang="en-US" b="1" kern="0" spc="-100" dirty="0">
                    <a:solidFill>
                      <a:srgbClr val="006198"/>
                    </a:solidFill>
                    <a:latin typeface="-윤고딕350" pitchFamily="18" charset="-127"/>
                    <a:ea typeface="-윤고딕350" pitchFamily="18" charset="-127"/>
                  </a:rPr>
                  <a:t>보건조치 위반으로 근로자 사망 시 처벌강</a:t>
                </a:r>
                <a:r>
                  <a:rPr lang="ko-KR" altLang="en-US" b="1" kern="0" spc="300" dirty="0">
                    <a:solidFill>
                      <a:srgbClr val="006198"/>
                    </a:solidFill>
                    <a:latin typeface="-윤고딕350" pitchFamily="18" charset="-127"/>
                    <a:ea typeface="-윤고딕350" pitchFamily="18" charset="-127"/>
                  </a:rPr>
                  <a:t>화</a:t>
                </a:r>
                <a:r>
                  <a:rPr lang="en-US" altLang="ko-KR" sz="1600" b="1" kern="0" spc="-100" dirty="0">
                    <a:solidFill>
                      <a:srgbClr val="006198"/>
                    </a:solidFill>
                    <a:latin typeface="-윤고딕340" pitchFamily="18" charset="-127"/>
                    <a:ea typeface="-윤고딕340" pitchFamily="18" charset="-127"/>
                  </a:rPr>
                  <a:t>(</a:t>
                </a:r>
                <a:r>
                  <a:rPr lang="ko-KR" altLang="en-US" sz="1600" b="1" kern="0" spc="-100" dirty="0">
                    <a:solidFill>
                      <a:srgbClr val="006198"/>
                    </a:solidFill>
                    <a:latin typeface="-윤고딕340" pitchFamily="18" charset="-127"/>
                    <a:ea typeface="-윤고딕340" pitchFamily="18" charset="-127"/>
                  </a:rPr>
                  <a:t>시행일 </a:t>
                </a:r>
                <a:r>
                  <a:rPr lang="en-US" altLang="ko-KR" sz="1600" b="1" kern="0" spc="-100" dirty="0">
                    <a:solidFill>
                      <a:srgbClr val="006198"/>
                    </a:solidFill>
                    <a:latin typeface="-윤고딕340" pitchFamily="18" charset="-127"/>
                    <a:ea typeface="-윤고딕340" pitchFamily="18" charset="-127"/>
                  </a:rPr>
                  <a:t>: 2020.1.16)</a:t>
                </a:r>
                <a:endParaRPr lang="en-US" altLang="ko-KR" b="1" kern="0" spc="-100" dirty="0">
                  <a:solidFill>
                    <a:srgbClr val="006198"/>
                  </a:solidFill>
                  <a:latin typeface="-윤고딕340" pitchFamily="18" charset="-127"/>
                  <a:ea typeface="-윤고딕340" pitchFamily="18" charset="-127"/>
                </a:endParaRPr>
              </a:p>
            </p:txBody>
          </p:sp>
          <p:sp>
            <p:nvSpPr>
              <p:cNvPr id="10" name="Chevron 19"/>
              <p:cNvSpPr/>
              <p:nvPr/>
            </p:nvSpPr>
            <p:spPr>
              <a:xfrm>
                <a:off x="735567" y="1402890"/>
                <a:ext cx="552631" cy="468000"/>
              </a:xfrm>
              <a:prstGeom prst="chevron">
                <a:avLst>
                  <a:gd name="adj" fmla="val 34003"/>
                </a:avLst>
              </a:prstGeom>
              <a:solidFill>
                <a:srgbClr val="006198"/>
              </a:solidFill>
              <a:ln w="19050" cmpd="sng">
                <a:solidFill>
                  <a:srgbClr val="00619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7" name="Picture 4"/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842508" y="1482336"/>
              <a:ext cx="284727" cy="216000"/>
            </a:xfrm>
            <a:prstGeom prst="rect">
              <a:avLst/>
            </a:prstGeom>
            <a:effectLst/>
          </p:spPr>
        </p:pic>
      </p:grpSp>
      <p:sp>
        <p:nvSpPr>
          <p:cNvPr id="11" name="TextBox 10"/>
          <p:cNvSpPr txBox="1"/>
          <p:nvPr/>
        </p:nvSpPr>
        <p:spPr>
          <a:xfrm>
            <a:off x="994383" y="2586853"/>
            <a:ext cx="7610065" cy="164352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ko-KR" altLang="en-US" sz="1600" b="1" dirty="0">
                <a:latin typeface="+mn-ea"/>
              </a:rPr>
              <a:t>사업주 및 도급인 </a:t>
            </a:r>
            <a:r>
              <a:rPr lang="en-US" altLang="ko-KR" sz="1600" b="1" dirty="0">
                <a:latin typeface="+mn-ea"/>
              </a:rPr>
              <a:t>: 7</a:t>
            </a:r>
            <a:r>
              <a:rPr lang="ko-KR" altLang="en-US" sz="1600" b="1" dirty="0">
                <a:latin typeface="+mn-ea"/>
              </a:rPr>
              <a:t>년 이하 징역 또는 </a:t>
            </a:r>
            <a:r>
              <a:rPr lang="en-US" altLang="ko-KR" sz="1600" b="1" dirty="0">
                <a:latin typeface="+mn-ea"/>
              </a:rPr>
              <a:t>1</a:t>
            </a:r>
            <a:r>
              <a:rPr lang="ko-KR" altLang="en-US" sz="1600" b="1" dirty="0" err="1">
                <a:latin typeface="+mn-ea"/>
              </a:rPr>
              <a:t>억원</a:t>
            </a:r>
            <a:r>
              <a:rPr lang="ko-KR" altLang="en-US" sz="1600" b="1" dirty="0">
                <a:latin typeface="+mn-ea"/>
              </a:rPr>
              <a:t> 이하의 벌금  </a:t>
            </a:r>
            <a:endParaRPr lang="en-US" altLang="ko-KR" sz="1600" b="1" dirty="0">
              <a:latin typeface="+mn-ea"/>
            </a:endParaRPr>
          </a:p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en-US" altLang="ko-KR" sz="1500" b="1" dirty="0">
                <a:latin typeface="+mn-ea"/>
              </a:rPr>
              <a:t>(</a:t>
            </a:r>
            <a:r>
              <a:rPr lang="ko-KR" altLang="en-US" sz="1500" b="1" dirty="0">
                <a:latin typeface="+mn-ea"/>
              </a:rPr>
              <a:t>현행 도급인 </a:t>
            </a:r>
            <a:r>
              <a:rPr lang="en-US" altLang="ko-KR" sz="1500" b="1" dirty="0">
                <a:latin typeface="+mn-ea"/>
              </a:rPr>
              <a:t>:</a:t>
            </a:r>
            <a:r>
              <a:rPr lang="ko-KR" altLang="en-US" sz="1500" b="1" dirty="0">
                <a:latin typeface="+mn-ea"/>
              </a:rPr>
              <a:t> </a:t>
            </a:r>
            <a:r>
              <a:rPr lang="en-US" altLang="ko-KR" sz="1500" b="1" dirty="0">
                <a:latin typeface="+mn-ea"/>
              </a:rPr>
              <a:t>1</a:t>
            </a:r>
            <a:r>
              <a:rPr lang="ko-KR" altLang="en-US" sz="1500" b="1" dirty="0">
                <a:latin typeface="+mn-ea"/>
              </a:rPr>
              <a:t>년 이하 징역 또는 </a:t>
            </a:r>
            <a:r>
              <a:rPr lang="en-US" altLang="ko-KR" sz="1500" b="1" dirty="0">
                <a:latin typeface="+mn-ea"/>
              </a:rPr>
              <a:t>1</a:t>
            </a:r>
            <a:r>
              <a:rPr lang="ko-KR" altLang="en-US" sz="1500" b="1" dirty="0" err="1">
                <a:latin typeface="+mn-ea"/>
              </a:rPr>
              <a:t>천만원</a:t>
            </a:r>
            <a:r>
              <a:rPr lang="ko-KR" altLang="en-US" sz="1500" b="1" dirty="0">
                <a:latin typeface="+mn-ea"/>
              </a:rPr>
              <a:t> 이하 벌금</a:t>
            </a:r>
            <a:r>
              <a:rPr lang="en-US" altLang="ko-KR" sz="1500" b="1" dirty="0">
                <a:latin typeface="+mn-ea"/>
              </a:rPr>
              <a:t>)</a:t>
            </a:r>
          </a:p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ko-KR" altLang="en-US" sz="1600" b="1" dirty="0">
                <a:latin typeface="+mn-ea"/>
              </a:rPr>
              <a:t>형의 선고</a:t>
            </a:r>
            <a:r>
              <a:rPr lang="en-US" altLang="ko-KR" sz="1600" b="1" dirty="0">
                <a:latin typeface="+mn-ea"/>
              </a:rPr>
              <a:t>·</a:t>
            </a:r>
            <a:r>
              <a:rPr lang="ko-KR" altLang="en-US" sz="1600" b="1" dirty="0">
                <a:latin typeface="+mn-ea"/>
              </a:rPr>
              <a:t>확정 후 </a:t>
            </a:r>
            <a:r>
              <a:rPr lang="en-US" altLang="ko-KR" sz="1600" b="1" dirty="0">
                <a:latin typeface="+mn-ea"/>
              </a:rPr>
              <a:t>5</a:t>
            </a:r>
            <a:r>
              <a:rPr lang="ko-KR" altLang="en-US" sz="1600" b="1" dirty="0">
                <a:latin typeface="+mn-ea"/>
              </a:rPr>
              <a:t>년 이내에 다시 안전</a:t>
            </a:r>
            <a:r>
              <a:rPr lang="en-US" altLang="ko-KR" sz="1600" b="1" dirty="0">
                <a:latin typeface="+mn-ea"/>
              </a:rPr>
              <a:t>·</a:t>
            </a:r>
            <a:r>
              <a:rPr lang="ko-KR" altLang="en-US" sz="1600" b="1" dirty="0">
                <a:latin typeface="+mn-ea"/>
              </a:rPr>
              <a:t>보건조치 의무 위반 시 형의 </a:t>
            </a:r>
            <a:r>
              <a:rPr lang="en-US" altLang="ko-KR" sz="1600" b="1" dirty="0">
                <a:latin typeface="+mn-ea"/>
              </a:rPr>
              <a:t>½</a:t>
            </a:r>
            <a:r>
              <a:rPr lang="ko-KR" altLang="en-US" sz="1600" b="1" dirty="0">
                <a:latin typeface="+mn-ea"/>
              </a:rPr>
              <a:t>까지 가</a:t>
            </a:r>
            <a:r>
              <a:rPr lang="ko-KR" altLang="en-US" sz="1600" b="1" spc="300" dirty="0">
                <a:latin typeface="+mn-ea"/>
              </a:rPr>
              <a:t>중</a:t>
            </a:r>
            <a:endParaRPr lang="en-US" altLang="ko-KR" sz="1600" b="1" dirty="0">
              <a:solidFill>
                <a:srgbClr val="FF0000"/>
              </a:solidFill>
              <a:latin typeface="-윤고딕330" pitchFamily="18" charset="-127"/>
              <a:ea typeface="-윤고딕330" pitchFamily="18" charset="-127"/>
            </a:endParaRPr>
          </a:p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ko-KR" altLang="en-US" sz="1600" b="1" spc="-100" dirty="0">
                <a:solidFill>
                  <a:srgbClr val="FF0000"/>
                </a:solidFill>
                <a:latin typeface="+mn-ea"/>
              </a:rPr>
              <a:t>법인</a:t>
            </a:r>
            <a:r>
              <a:rPr lang="en-US" altLang="ko-KR" sz="1600" b="1" spc="-100" dirty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600" b="1" spc="-300" dirty="0">
                <a:solidFill>
                  <a:srgbClr val="FF0000"/>
                </a:solidFill>
                <a:latin typeface="+mn-ea"/>
              </a:rPr>
              <a:t>원</a:t>
            </a:r>
            <a:r>
              <a:rPr lang="en-US" altLang="ko-KR" sz="1600" b="1" spc="-300" dirty="0">
                <a:solidFill>
                  <a:srgbClr val="FF0000"/>
                </a:solidFill>
                <a:latin typeface="+mn-ea"/>
              </a:rPr>
              <a:t>·</a:t>
            </a:r>
            <a:r>
              <a:rPr lang="ko-KR" altLang="en-US" sz="1600" b="1" spc="-100" dirty="0">
                <a:solidFill>
                  <a:srgbClr val="FF0000"/>
                </a:solidFill>
                <a:latin typeface="+mn-ea"/>
              </a:rPr>
              <a:t>하청</a:t>
            </a:r>
            <a:r>
              <a:rPr lang="en-US" altLang="ko-KR" sz="1600" b="1" spc="-100" dirty="0">
                <a:solidFill>
                  <a:srgbClr val="FF0000"/>
                </a:solidFill>
                <a:latin typeface="+mn-ea"/>
              </a:rPr>
              <a:t>)</a:t>
            </a:r>
            <a:r>
              <a:rPr lang="ko-KR" altLang="en-US" sz="1600" b="1" spc="-100" dirty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600" b="1" spc="-100" dirty="0">
                <a:latin typeface="+mn-ea"/>
              </a:rPr>
              <a:t>처벌수준 강</a:t>
            </a:r>
            <a:r>
              <a:rPr lang="ko-KR" altLang="en-US" sz="1600" b="1" spc="300" dirty="0">
                <a:latin typeface="+mn-ea"/>
              </a:rPr>
              <a:t>화</a:t>
            </a:r>
            <a:r>
              <a:rPr lang="en-US" altLang="ko-KR" sz="1600" b="1" spc="-100" dirty="0">
                <a:latin typeface="+mn-ea"/>
              </a:rPr>
              <a:t>(1</a:t>
            </a:r>
            <a:r>
              <a:rPr lang="ko-KR" altLang="en-US" sz="1600" b="1" spc="-100" dirty="0" err="1">
                <a:latin typeface="+mn-ea"/>
              </a:rPr>
              <a:t>억원</a:t>
            </a:r>
            <a:r>
              <a:rPr lang="ko-KR" altLang="en-US" sz="1600" b="1" spc="-100" dirty="0">
                <a:latin typeface="+mn-ea"/>
              </a:rPr>
              <a:t> 이하      </a:t>
            </a:r>
            <a:r>
              <a:rPr lang="en-US" altLang="ko-KR" sz="1600" b="1" spc="-100" dirty="0">
                <a:latin typeface="+mn-ea"/>
              </a:rPr>
              <a:t>10</a:t>
            </a:r>
            <a:r>
              <a:rPr lang="ko-KR" altLang="en-US" sz="1600" b="1" spc="-100" dirty="0" err="1">
                <a:latin typeface="+mn-ea"/>
              </a:rPr>
              <a:t>억원</a:t>
            </a:r>
            <a:r>
              <a:rPr lang="ko-KR" altLang="en-US" sz="1600" b="1" spc="-100" dirty="0">
                <a:latin typeface="+mn-ea"/>
              </a:rPr>
              <a:t> 이하</a:t>
            </a:r>
            <a:r>
              <a:rPr lang="en-US" altLang="ko-KR" sz="1600" b="1" spc="-100" dirty="0">
                <a:latin typeface="+mn-ea"/>
              </a:rPr>
              <a:t>)</a:t>
            </a:r>
            <a:r>
              <a:rPr lang="ko-KR" altLang="en-US" sz="1600" b="1" spc="-100" dirty="0">
                <a:latin typeface="+mn-ea"/>
              </a:rPr>
              <a:t> </a:t>
            </a:r>
          </a:p>
        </p:txBody>
      </p:sp>
      <p:pic>
        <p:nvPicPr>
          <p:cNvPr id="12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5" y="2772494"/>
            <a:ext cx="151166" cy="144000"/>
          </a:xfrm>
          <a:prstGeom prst="rect">
            <a:avLst/>
          </a:prstGeom>
        </p:spPr>
      </p:pic>
      <p:pic>
        <p:nvPicPr>
          <p:cNvPr id="13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5" y="3522234"/>
            <a:ext cx="151166" cy="144000"/>
          </a:xfrm>
          <a:prstGeom prst="rect">
            <a:avLst/>
          </a:prstGeom>
        </p:spPr>
      </p:pic>
      <p:sp>
        <p:nvSpPr>
          <p:cNvPr id="14" name="오른쪽 화살표 13"/>
          <p:cNvSpPr/>
          <p:nvPr/>
        </p:nvSpPr>
        <p:spPr>
          <a:xfrm>
            <a:off x="4480262" y="3933072"/>
            <a:ext cx="216000" cy="144000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5" y="3915654"/>
            <a:ext cx="151166" cy="144000"/>
          </a:xfrm>
          <a:prstGeom prst="rect">
            <a:avLst/>
          </a:prstGeom>
        </p:spPr>
      </p:pic>
      <p:grpSp>
        <p:nvGrpSpPr>
          <p:cNvPr id="16" name="그룹 15"/>
          <p:cNvGrpSpPr/>
          <p:nvPr/>
        </p:nvGrpSpPr>
        <p:grpSpPr>
          <a:xfrm>
            <a:off x="666297" y="4464266"/>
            <a:ext cx="7578111" cy="468000"/>
            <a:chOff x="666297" y="1384919"/>
            <a:chExt cx="6606371" cy="468000"/>
          </a:xfrm>
        </p:grpSpPr>
        <p:grpSp>
          <p:nvGrpSpPr>
            <p:cNvPr id="17" name="Group 22"/>
            <p:cNvGrpSpPr/>
            <p:nvPr/>
          </p:nvGrpSpPr>
          <p:grpSpPr>
            <a:xfrm>
              <a:off x="666297" y="1384919"/>
              <a:ext cx="6606371" cy="468000"/>
              <a:chOff x="735567" y="1402890"/>
              <a:chExt cx="6606371" cy="468000"/>
            </a:xfrm>
          </p:grpSpPr>
          <p:sp>
            <p:nvSpPr>
              <p:cNvPr id="19" name="Chevron 18"/>
              <p:cNvSpPr/>
              <p:nvPr/>
            </p:nvSpPr>
            <p:spPr>
              <a:xfrm>
                <a:off x="1230471" y="1402890"/>
                <a:ext cx="6111467" cy="468000"/>
              </a:xfrm>
              <a:prstGeom prst="chevron">
                <a:avLst>
                  <a:gd name="adj" fmla="val 34003"/>
                </a:avLst>
              </a:prstGeom>
              <a:solidFill>
                <a:schemeClr val="bg1">
                  <a:lumMod val="95000"/>
                </a:schemeClr>
              </a:solidFill>
              <a:ln w="12700" cmpd="sng">
                <a:solidFill>
                  <a:srgbClr val="00619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432551" y="1457775"/>
                <a:ext cx="5622310" cy="369332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marL="342900" lvl="0" indent="-342900" defTabSz="91440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50000"/>
                  <a:defRPr/>
                </a:pPr>
                <a:r>
                  <a:rPr lang="en-US" altLang="ko-KR" b="1" kern="0" spc="-100" dirty="0">
                    <a:solidFill>
                      <a:srgbClr val="006198"/>
                    </a:solidFill>
                    <a:latin typeface="-윤고딕350" pitchFamily="18" charset="-127"/>
                    <a:ea typeface="-윤고딕350" pitchFamily="18" charset="-127"/>
                  </a:rPr>
                  <a:t>200</a:t>
                </a:r>
                <a:r>
                  <a:rPr lang="ko-KR" altLang="en-US" b="1" kern="0" spc="-100" dirty="0">
                    <a:solidFill>
                      <a:srgbClr val="006198"/>
                    </a:solidFill>
                    <a:latin typeface="-윤고딕350" pitchFamily="18" charset="-127"/>
                    <a:ea typeface="-윤고딕350" pitchFamily="18" charset="-127"/>
                  </a:rPr>
                  <a:t>시간 범위에서 수강명령 병과 가능</a:t>
                </a:r>
                <a:r>
                  <a:rPr lang="en-US" altLang="ko-KR" sz="1600" b="1" kern="0" spc="-100" dirty="0">
                    <a:solidFill>
                      <a:srgbClr val="006198"/>
                    </a:solidFill>
                    <a:latin typeface="-윤고딕340" pitchFamily="18" charset="-127"/>
                    <a:ea typeface="-윤고딕340" pitchFamily="18" charset="-127"/>
                  </a:rPr>
                  <a:t>(</a:t>
                </a:r>
                <a:r>
                  <a:rPr lang="ko-KR" altLang="en-US" sz="1600" b="1" kern="0" spc="-100" dirty="0">
                    <a:solidFill>
                      <a:srgbClr val="006198"/>
                    </a:solidFill>
                    <a:latin typeface="-윤고딕340" pitchFamily="18" charset="-127"/>
                    <a:ea typeface="-윤고딕340" pitchFamily="18" charset="-127"/>
                  </a:rPr>
                  <a:t>시행일 </a:t>
                </a:r>
                <a:r>
                  <a:rPr lang="en-US" altLang="ko-KR" sz="1600" b="1" kern="0" spc="-100" dirty="0">
                    <a:solidFill>
                      <a:srgbClr val="006198"/>
                    </a:solidFill>
                    <a:latin typeface="-윤고딕340" pitchFamily="18" charset="-127"/>
                    <a:ea typeface="-윤고딕340" pitchFamily="18" charset="-127"/>
                  </a:rPr>
                  <a:t>: 2020.1.16)</a:t>
                </a:r>
              </a:p>
            </p:txBody>
          </p:sp>
          <p:sp>
            <p:nvSpPr>
              <p:cNvPr id="21" name="Chevron 19"/>
              <p:cNvSpPr/>
              <p:nvPr/>
            </p:nvSpPr>
            <p:spPr>
              <a:xfrm>
                <a:off x="735567" y="1402890"/>
                <a:ext cx="552631" cy="468000"/>
              </a:xfrm>
              <a:prstGeom prst="chevron">
                <a:avLst>
                  <a:gd name="adj" fmla="val 34003"/>
                </a:avLst>
              </a:prstGeom>
              <a:solidFill>
                <a:srgbClr val="006198"/>
              </a:solidFill>
              <a:ln w="19050" cmpd="sng">
                <a:solidFill>
                  <a:srgbClr val="00619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8" name="Picture 4"/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842508" y="1482336"/>
              <a:ext cx="284727" cy="216000"/>
            </a:xfrm>
            <a:prstGeom prst="rect">
              <a:avLst/>
            </a:prstGeom>
            <a:effectLst/>
          </p:spPr>
        </p:pic>
      </p:grpSp>
      <p:sp>
        <p:nvSpPr>
          <p:cNvPr id="22" name="TextBox 21"/>
          <p:cNvSpPr txBox="1"/>
          <p:nvPr/>
        </p:nvSpPr>
        <p:spPr>
          <a:xfrm>
            <a:off x="1020510" y="5069039"/>
            <a:ext cx="7223898" cy="88024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ko-KR" altLang="en-US" sz="1600" b="1" spc="-50" dirty="0">
                <a:latin typeface="+mn-ea"/>
              </a:rPr>
              <a:t>유죄 판결</a:t>
            </a:r>
            <a:r>
              <a:rPr lang="en-US" altLang="ko-KR" sz="1500" b="1" spc="-50" dirty="0">
                <a:latin typeface="+mn-ea"/>
              </a:rPr>
              <a:t>(</a:t>
            </a:r>
            <a:r>
              <a:rPr lang="ko-KR" altLang="en-US" sz="1500" b="1" spc="-50" dirty="0">
                <a:latin typeface="+mn-ea"/>
              </a:rPr>
              <a:t>선고유예 제외</a:t>
            </a:r>
            <a:r>
              <a:rPr lang="en-US" altLang="ko-KR" sz="1500" b="1" spc="-50" dirty="0">
                <a:latin typeface="+mn-ea"/>
              </a:rPr>
              <a:t>)</a:t>
            </a:r>
            <a:r>
              <a:rPr lang="ko-KR" altLang="en-US" sz="1500" b="1" spc="-50" dirty="0">
                <a:latin typeface="+mn-ea"/>
              </a:rPr>
              <a:t> </a:t>
            </a:r>
            <a:r>
              <a:rPr lang="ko-KR" altLang="en-US" sz="1600" b="1" spc="-50" dirty="0">
                <a:latin typeface="+mn-ea"/>
              </a:rPr>
              <a:t>이나 벌금형 선고의 경</a:t>
            </a:r>
            <a:r>
              <a:rPr lang="ko-KR" altLang="en-US" sz="1600" b="1" spc="300" dirty="0">
                <a:latin typeface="+mn-ea"/>
              </a:rPr>
              <a:t>우</a:t>
            </a:r>
            <a:r>
              <a:rPr lang="en-US" altLang="ko-KR" sz="1500" b="1" spc="-50" dirty="0">
                <a:latin typeface="+mn-ea"/>
              </a:rPr>
              <a:t>(6</a:t>
            </a:r>
            <a:r>
              <a:rPr lang="ko-KR" altLang="en-US" sz="1500" b="1" spc="-50" dirty="0">
                <a:latin typeface="+mn-ea"/>
              </a:rPr>
              <a:t>개월 이내 집행</a:t>
            </a:r>
            <a:r>
              <a:rPr lang="en-US" altLang="ko-KR" sz="1500" b="1" spc="-50" dirty="0">
                <a:latin typeface="+mn-ea"/>
              </a:rPr>
              <a:t>)</a:t>
            </a:r>
          </a:p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ko-KR" altLang="en-US" sz="1600" b="1" spc="-50" dirty="0">
                <a:latin typeface="+mn-ea"/>
              </a:rPr>
              <a:t>안전</a:t>
            </a:r>
            <a:r>
              <a:rPr lang="en-US" altLang="ko-KR" sz="1600" b="1" dirty="0">
                <a:latin typeface="+mn-ea"/>
              </a:rPr>
              <a:t>·</a:t>
            </a:r>
            <a:r>
              <a:rPr lang="ko-KR" altLang="en-US" sz="1600" b="1" spc="-50" dirty="0">
                <a:latin typeface="+mn-ea"/>
              </a:rPr>
              <a:t>보건조치 위반으로 근로자를 사망에 이르게 한 자  </a:t>
            </a:r>
          </a:p>
        </p:txBody>
      </p:sp>
      <p:pic>
        <p:nvPicPr>
          <p:cNvPr id="23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11" y="5254680"/>
            <a:ext cx="144000" cy="144000"/>
          </a:xfrm>
          <a:prstGeom prst="rect">
            <a:avLst/>
          </a:prstGeom>
        </p:spPr>
      </p:pic>
      <p:pic>
        <p:nvPicPr>
          <p:cNvPr id="24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11" y="5667101"/>
            <a:ext cx="1440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04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2"/>
          <p:cNvGrpSpPr/>
          <p:nvPr/>
        </p:nvGrpSpPr>
        <p:grpSpPr>
          <a:xfrm>
            <a:off x="664693" y="1899439"/>
            <a:ext cx="7147667" cy="468000"/>
            <a:chOff x="735567" y="1402890"/>
            <a:chExt cx="7147667" cy="468000"/>
          </a:xfrm>
        </p:grpSpPr>
        <p:sp>
          <p:nvSpPr>
            <p:cNvPr id="6" name="Chevron 18"/>
            <p:cNvSpPr/>
            <p:nvPr/>
          </p:nvSpPr>
          <p:spPr>
            <a:xfrm>
              <a:off x="1230471" y="1402890"/>
              <a:ext cx="6652763" cy="468000"/>
            </a:xfrm>
            <a:prstGeom prst="chevron">
              <a:avLst>
                <a:gd name="adj" fmla="val 34003"/>
              </a:avLst>
            </a:prstGeom>
            <a:solidFill>
              <a:schemeClr val="bg1">
                <a:lumMod val="95000"/>
              </a:schemeClr>
            </a:solidFill>
            <a:ln w="12700" cmpd="sng">
              <a:solidFill>
                <a:srgbClr val="9966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551" y="1457775"/>
              <a:ext cx="6355680" cy="369332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marL="342900" lvl="0" indent="-342900" defTabSz="914400" fontAlgn="base" latinLnBrk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50000"/>
                <a:defRPr/>
              </a:pPr>
              <a:r>
                <a:rPr lang="ko-KR" altLang="en-US" b="1" kern="0" dirty="0">
                  <a:solidFill>
                    <a:srgbClr val="6F3E23"/>
                  </a:solidFill>
                  <a:latin typeface="-윤고딕350" pitchFamily="18" charset="-127"/>
                  <a:ea typeface="-윤고딕350" pitchFamily="18" charset="-127"/>
                </a:rPr>
                <a:t>발주자의 예방조치 의무 부</a:t>
              </a:r>
              <a:r>
                <a:rPr lang="ko-KR" altLang="en-US" b="1" kern="0" spc="300" dirty="0">
                  <a:solidFill>
                    <a:srgbClr val="6F3E23"/>
                  </a:solidFill>
                  <a:latin typeface="-윤고딕350" pitchFamily="18" charset="-127"/>
                  <a:ea typeface="-윤고딕350" pitchFamily="18" charset="-127"/>
                </a:rPr>
                <a:t>과</a:t>
              </a:r>
              <a:r>
                <a:rPr lang="en-US" altLang="ko-KR" sz="1600" b="1" kern="0" dirty="0">
                  <a:solidFill>
                    <a:srgbClr val="6F3E23"/>
                  </a:solidFill>
                  <a:latin typeface="-윤고딕340" pitchFamily="18" charset="-127"/>
                  <a:ea typeface="-윤고딕340" pitchFamily="18" charset="-127"/>
                </a:rPr>
                <a:t>(</a:t>
              </a:r>
              <a:r>
                <a:rPr lang="ko-KR" altLang="en-US" sz="1600" b="1" kern="0" dirty="0">
                  <a:solidFill>
                    <a:srgbClr val="6F3E23"/>
                  </a:solidFill>
                  <a:latin typeface="-윤고딕340" pitchFamily="18" charset="-127"/>
                  <a:ea typeface="-윤고딕340" pitchFamily="18" charset="-127"/>
                </a:rPr>
                <a:t>시행일 </a:t>
              </a:r>
              <a:r>
                <a:rPr lang="en-US" altLang="ko-KR" sz="1600" b="1" kern="0" dirty="0">
                  <a:solidFill>
                    <a:srgbClr val="6F3E23"/>
                  </a:solidFill>
                  <a:latin typeface="-윤고딕340" pitchFamily="18" charset="-127"/>
                  <a:ea typeface="-윤고딕340" pitchFamily="18" charset="-127"/>
                </a:rPr>
                <a:t>: 2020.1.16)</a:t>
              </a:r>
              <a:endParaRPr lang="en-US" altLang="ko-KR" b="1" kern="0" dirty="0">
                <a:solidFill>
                  <a:srgbClr val="6F3E23"/>
                </a:soli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8" name="Chevron 19"/>
            <p:cNvSpPr/>
            <p:nvPr/>
          </p:nvSpPr>
          <p:spPr>
            <a:xfrm>
              <a:off x="735567" y="1402890"/>
              <a:ext cx="552631" cy="468000"/>
            </a:xfrm>
            <a:prstGeom prst="chevron">
              <a:avLst>
                <a:gd name="adj" fmla="val 34003"/>
              </a:avLst>
            </a:prstGeom>
            <a:solidFill>
              <a:srgbClr val="996633"/>
            </a:solidFill>
            <a:ln w="19050" cmpd="sng">
              <a:solidFill>
                <a:srgbClr val="9966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11449" y="2514845"/>
            <a:ext cx="5668863" cy="127419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ko-KR" altLang="en-US" sz="1600" b="1" spc="-50" dirty="0">
                <a:solidFill>
                  <a:srgbClr val="0070C0"/>
                </a:solidFill>
                <a:latin typeface="+mn-ea"/>
              </a:rPr>
              <a:t>기본안전보건대장</a:t>
            </a:r>
            <a:r>
              <a:rPr lang="ko-KR" altLang="en-US" sz="1600" b="1" spc="-50" dirty="0">
                <a:latin typeface="+mn-ea"/>
              </a:rPr>
              <a:t> 작성 후 설계자에게 제공</a:t>
            </a:r>
          </a:p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ko-KR" altLang="en-US" sz="1600" b="1" spc="-50" dirty="0">
                <a:latin typeface="+mn-ea"/>
              </a:rPr>
              <a:t>설계도서 납품 시 </a:t>
            </a:r>
            <a:r>
              <a:rPr lang="ko-KR" altLang="en-US" sz="1600" b="1" spc="-50" dirty="0">
                <a:solidFill>
                  <a:srgbClr val="0070C0"/>
                </a:solidFill>
                <a:latin typeface="+mn-ea"/>
              </a:rPr>
              <a:t>설계안전보건대장</a:t>
            </a:r>
            <a:r>
              <a:rPr lang="ko-KR" altLang="en-US" sz="1600" b="1" spc="-50" dirty="0">
                <a:latin typeface="+mn-ea"/>
              </a:rPr>
              <a:t> 확인 및 </a:t>
            </a:r>
            <a:r>
              <a:rPr lang="ko-KR" altLang="en-US" sz="1600" b="1" spc="-50" dirty="0" err="1">
                <a:latin typeface="+mn-ea"/>
              </a:rPr>
              <a:t>시공사</a:t>
            </a:r>
            <a:r>
              <a:rPr lang="ko-KR" altLang="en-US" sz="1600" b="1" spc="-50" dirty="0">
                <a:latin typeface="+mn-ea"/>
              </a:rPr>
              <a:t> 제공</a:t>
            </a:r>
            <a:endParaRPr lang="en-US" altLang="ko-KR" sz="1600" b="1" spc="-50" dirty="0">
              <a:latin typeface="+mn-ea"/>
            </a:endParaRPr>
          </a:p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ko-KR" altLang="en-US" sz="1600" b="1" spc="-50" dirty="0">
                <a:latin typeface="+mn-ea"/>
              </a:rPr>
              <a:t>설계안전보건대장 반영한 </a:t>
            </a:r>
            <a:r>
              <a:rPr lang="ko-KR" altLang="en-US" sz="1600" b="1" spc="-50" dirty="0">
                <a:solidFill>
                  <a:srgbClr val="0070C0"/>
                </a:solidFill>
                <a:latin typeface="+mn-ea"/>
              </a:rPr>
              <a:t>공사안전보건대장</a:t>
            </a:r>
            <a:r>
              <a:rPr lang="ko-KR" altLang="en-US" sz="1600" b="1" spc="-50" dirty="0">
                <a:latin typeface="+mn-ea"/>
              </a:rPr>
              <a:t> 이행 확인</a:t>
            </a:r>
          </a:p>
        </p:txBody>
      </p:sp>
      <p:pic>
        <p:nvPicPr>
          <p:cNvPr id="10" name="Picture 1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842895" y="2711119"/>
            <a:ext cx="144000" cy="144000"/>
          </a:xfrm>
          <a:prstGeom prst="rect">
            <a:avLst/>
          </a:prstGeom>
        </p:spPr>
      </p:pic>
      <p:pic>
        <p:nvPicPr>
          <p:cNvPr id="11" name="Picture 1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842895" y="3120064"/>
            <a:ext cx="144000" cy="144000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1056531" y="2650836"/>
            <a:ext cx="576000" cy="288000"/>
            <a:chOff x="548602" y="2285178"/>
            <a:chExt cx="612000" cy="307777"/>
          </a:xfrm>
        </p:grpSpPr>
        <p:sp>
          <p:nvSpPr>
            <p:cNvPr id="13" name="모서리가 둥근 사각형 설명선 12"/>
            <p:cNvSpPr/>
            <p:nvPr/>
          </p:nvSpPr>
          <p:spPr>
            <a:xfrm rot="5400000" flipV="1">
              <a:off x="710602" y="2130296"/>
              <a:ext cx="288000" cy="612000"/>
            </a:xfrm>
            <a:prstGeom prst="wedgeRoundRectCallou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578150" y="2285178"/>
              <a:ext cx="4956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400" b="1" spc="-50" dirty="0">
                  <a:solidFill>
                    <a:schemeClr val="bg1"/>
                  </a:solidFill>
                  <a:latin typeface="-윤고딕330" pitchFamily="18" charset="-127"/>
                  <a:ea typeface="-윤고딕330" pitchFamily="18" charset="-127"/>
                </a:rPr>
                <a:t>계획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1045718" y="3033569"/>
            <a:ext cx="586813" cy="307777"/>
            <a:chOff x="537113" y="2285179"/>
            <a:chExt cx="623489" cy="328912"/>
          </a:xfrm>
        </p:grpSpPr>
        <p:sp>
          <p:nvSpPr>
            <p:cNvPr id="16" name="모서리가 둥근 사각형 설명선 15"/>
            <p:cNvSpPr/>
            <p:nvPr/>
          </p:nvSpPr>
          <p:spPr>
            <a:xfrm rot="5400000" flipV="1">
              <a:off x="710602" y="2130296"/>
              <a:ext cx="288000" cy="612000"/>
            </a:xfrm>
            <a:prstGeom prst="wedgeRoundRectCallou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537113" y="2285179"/>
              <a:ext cx="577724" cy="3289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설계</a:t>
              </a: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1045718" y="3416299"/>
            <a:ext cx="586813" cy="307777"/>
            <a:chOff x="537113" y="2285179"/>
            <a:chExt cx="623489" cy="328912"/>
          </a:xfrm>
        </p:grpSpPr>
        <p:sp>
          <p:nvSpPr>
            <p:cNvPr id="19" name="모서리가 둥근 사각형 설명선 18"/>
            <p:cNvSpPr/>
            <p:nvPr/>
          </p:nvSpPr>
          <p:spPr>
            <a:xfrm rot="5400000" flipV="1">
              <a:off x="710602" y="2130296"/>
              <a:ext cx="288000" cy="612000"/>
            </a:xfrm>
            <a:prstGeom prst="wedgeRoundRectCallou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537113" y="2285179"/>
              <a:ext cx="577724" cy="3289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시공</a:t>
              </a:r>
            </a:p>
          </p:txBody>
        </p:sp>
      </p:grpSp>
      <p:pic>
        <p:nvPicPr>
          <p:cNvPr id="21" name="Picture 1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842895" y="3490194"/>
            <a:ext cx="144000" cy="144000"/>
          </a:xfrm>
          <a:prstGeom prst="rect">
            <a:avLst/>
          </a:prstGeom>
        </p:spPr>
      </p:pic>
      <p:pic>
        <p:nvPicPr>
          <p:cNvPr id="22" name="Picture 4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52" y="1975590"/>
            <a:ext cx="211422" cy="288000"/>
          </a:xfrm>
          <a:prstGeom prst="rect">
            <a:avLst/>
          </a:prstGeom>
          <a:effectLst/>
        </p:spPr>
      </p:pic>
      <p:grpSp>
        <p:nvGrpSpPr>
          <p:cNvPr id="23" name="Group 22"/>
          <p:cNvGrpSpPr/>
          <p:nvPr/>
        </p:nvGrpSpPr>
        <p:grpSpPr>
          <a:xfrm>
            <a:off x="666297" y="4104635"/>
            <a:ext cx="7147667" cy="468000"/>
            <a:chOff x="735567" y="1402890"/>
            <a:chExt cx="7147667" cy="468000"/>
          </a:xfrm>
        </p:grpSpPr>
        <p:sp>
          <p:nvSpPr>
            <p:cNvPr id="24" name="Chevron 18"/>
            <p:cNvSpPr/>
            <p:nvPr/>
          </p:nvSpPr>
          <p:spPr>
            <a:xfrm>
              <a:off x="1230471" y="1402890"/>
              <a:ext cx="6652763" cy="468000"/>
            </a:xfrm>
            <a:prstGeom prst="chevron">
              <a:avLst>
                <a:gd name="adj" fmla="val 34003"/>
              </a:avLst>
            </a:prstGeom>
            <a:solidFill>
              <a:schemeClr val="bg1">
                <a:lumMod val="95000"/>
              </a:schemeClr>
            </a:solidFill>
            <a:ln w="12700" cmpd="sng">
              <a:solidFill>
                <a:srgbClr val="9966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32551" y="1457775"/>
              <a:ext cx="6355680" cy="369332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marL="342900" lvl="0" indent="-342900" defTabSz="914400" fontAlgn="base" latinLnBrk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50000"/>
                <a:defRPr/>
              </a:pPr>
              <a:r>
                <a:rPr lang="ko-KR" altLang="en-US" b="1" kern="0" dirty="0">
                  <a:solidFill>
                    <a:srgbClr val="6F3E23"/>
                  </a:solidFill>
                  <a:latin typeface="-윤고딕350" pitchFamily="18" charset="-127"/>
                  <a:ea typeface="-윤고딕350" pitchFamily="18" charset="-127"/>
                </a:rPr>
                <a:t>타워크레인 등 </a:t>
              </a:r>
              <a:r>
                <a:rPr lang="ko-KR" altLang="en-US" b="1" kern="0" dirty="0" err="1">
                  <a:solidFill>
                    <a:srgbClr val="6F3E23"/>
                  </a:solidFill>
                  <a:latin typeface="-윤고딕350" pitchFamily="18" charset="-127"/>
                  <a:ea typeface="-윤고딕350" pitchFamily="18" charset="-127"/>
                </a:rPr>
                <a:t>원청의</a:t>
              </a:r>
              <a:r>
                <a:rPr lang="ko-KR" altLang="en-US" b="1" kern="0" dirty="0">
                  <a:solidFill>
                    <a:srgbClr val="6F3E23"/>
                  </a:solidFill>
                  <a:latin typeface="-윤고딕350" pitchFamily="18" charset="-127"/>
                  <a:ea typeface="-윤고딕350" pitchFamily="18" charset="-127"/>
                </a:rPr>
                <a:t> 안전조치 강</a:t>
              </a:r>
              <a:r>
                <a:rPr lang="ko-KR" altLang="en-US" b="1" kern="0" spc="300" dirty="0">
                  <a:solidFill>
                    <a:srgbClr val="6F3E23"/>
                  </a:solidFill>
                  <a:latin typeface="-윤고딕350" pitchFamily="18" charset="-127"/>
                  <a:ea typeface="-윤고딕350" pitchFamily="18" charset="-127"/>
                </a:rPr>
                <a:t>화</a:t>
              </a:r>
              <a:r>
                <a:rPr lang="en-US" altLang="ko-KR" sz="1600" b="1" kern="0" dirty="0">
                  <a:solidFill>
                    <a:srgbClr val="6F3E23"/>
                  </a:solidFill>
                  <a:latin typeface="-윤고딕340" pitchFamily="18" charset="-127"/>
                  <a:ea typeface="-윤고딕340" pitchFamily="18" charset="-127"/>
                </a:rPr>
                <a:t>(</a:t>
              </a:r>
              <a:r>
                <a:rPr lang="ko-KR" altLang="en-US" sz="1600" b="1" kern="0" dirty="0">
                  <a:solidFill>
                    <a:srgbClr val="6F3E23"/>
                  </a:solidFill>
                  <a:latin typeface="-윤고딕340" pitchFamily="18" charset="-127"/>
                  <a:ea typeface="-윤고딕340" pitchFamily="18" charset="-127"/>
                </a:rPr>
                <a:t>시행일 </a:t>
              </a:r>
              <a:r>
                <a:rPr lang="en-US" altLang="ko-KR" sz="1600" b="1" kern="0" dirty="0">
                  <a:solidFill>
                    <a:srgbClr val="6F3E23"/>
                  </a:solidFill>
                  <a:latin typeface="-윤고딕340" pitchFamily="18" charset="-127"/>
                  <a:ea typeface="-윤고딕340" pitchFamily="18" charset="-127"/>
                </a:rPr>
                <a:t>: 2020.1.16)</a:t>
              </a:r>
              <a:endParaRPr lang="en-US" altLang="ko-KR" b="1" kern="0" dirty="0">
                <a:solidFill>
                  <a:srgbClr val="6F3E23"/>
                </a:soli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26" name="Chevron 19"/>
            <p:cNvSpPr/>
            <p:nvPr/>
          </p:nvSpPr>
          <p:spPr>
            <a:xfrm>
              <a:off x="735567" y="1402890"/>
              <a:ext cx="552631" cy="468000"/>
            </a:xfrm>
            <a:prstGeom prst="chevron">
              <a:avLst>
                <a:gd name="adj" fmla="val 34003"/>
              </a:avLst>
            </a:prstGeom>
            <a:solidFill>
              <a:srgbClr val="996633"/>
            </a:solidFill>
            <a:ln w="19050" cmpd="sng">
              <a:solidFill>
                <a:srgbClr val="9966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24862" y="4720041"/>
            <a:ext cx="7219546" cy="166814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ko-KR" altLang="en-US" sz="1600" b="1" spc="-50" dirty="0">
                <a:latin typeface="+mn-ea"/>
              </a:rPr>
              <a:t>건설공사도급인으로 하여금 자신의 사업장에서 타워크레인 등이 설</a:t>
            </a:r>
            <a:r>
              <a:rPr lang="ko-KR" altLang="en-US" sz="1600" b="1" spc="-300" dirty="0">
                <a:latin typeface="+mn-ea"/>
              </a:rPr>
              <a:t>치</a:t>
            </a:r>
            <a:r>
              <a:rPr lang="en-US" altLang="ko-KR" sz="1600" b="1" spc="-300" dirty="0">
                <a:latin typeface="+mn-ea"/>
              </a:rPr>
              <a:t>·</a:t>
            </a:r>
            <a:r>
              <a:rPr lang="ko-KR" altLang="en-US" sz="1600" b="1" spc="-50" dirty="0">
                <a:latin typeface="+mn-ea"/>
              </a:rPr>
              <a:t>작동 되거나 설</a:t>
            </a:r>
            <a:r>
              <a:rPr lang="ko-KR" altLang="en-US" sz="1600" b="1" spc="-300" dirty="0">
                <a:latin typeface="+mn-ea"/>
              </a:rPr>
              <a:t>치</a:t>
            </a:r>
            <a:r>
              <a:rPr lang="en-US" altLang="ko-KR" sz="1600" b="1" spc="-300" dirty="0">
                <a:latin typeface="+mn-ea"/>
              </a:rPr>
              <a:t>·</a:t>
            </a:r>
            <a:r>
              <a:rPr lang="ko-KR" altLang="en-US" sz="1600" b="1" spc="-50" dirty="0">
                <a:latin typeface="+mn-ea"/>
              </a:rPr>
              <a:t>해</a:t>
            </a:r>
            <a:r>
              <a:rPr lang="ko-KR" altLang="en-US" sz="1600" b="1" spc="-300" dirty="0">
                <a:latin typeface="+mn-ea"/>
              </a:rPr>
              <a:t>체</a:t>
            </a:r>
            <a:r>
              <a:rPr lang="en-US" altLang="ko-KR" sz="1600" b="1" spc="-300" dirty="0">
                <a:latin typeface="+mn-ea"/>
              </a:rPr>
              <a:t>·</a:t>
            </a:r>
            <a:r>
              <a:rPr lang="ko-KR" altLang="en-US" sz="1600" b="1" spc="-50" dirty="0">
                <a:latin typeface="+mn-ea"/>
              </a:rPr>
              <a:t>조립 작업이 이루어지고 있는 경우에 동 작업 직접 계약여부와 무관하게 유</a:t>
            </a:r>
            <a:r>
              <a:rPr lang="ko-KR" altLang="en-US" sz="1600" b="1" spc="-300" dirty="0">
                <a:latin typeface="+mn-ea"/>
              </a:rPr>
              <a:t>해</a:t>
            </a:r>
            <a:r>
              <a:rPr lang="en-US" altLang="ko-KR" sz="1600" b="1" spc="-300" dirty="0">
                <a:latin typeface="+mn-ea"/>
              </a:rPr>
              <a:t>·</a:t>
            </a:r>
            <a:r>
              <a:rPr lang="ko-KR" altLang="en-US" sz="1600" b="1" spc="-50" dirty="0">
                <a:latin typeface="+mn-ea"/>
              </a:rPr>
              <a:t>위험방지 조치 </a:t>
            </a:r>
            <a:r>
              <a:rPr lang="ko-KR" altLang="en-US" sz="1600" b="1" spc="-50" dirty="0">
                <a:solidFill>
                  <a:srgbClr val="FF0000"/>
                </a:solidFill>
                <a:latin typeface="+mn-ea"/>
              </a:rPr>
              <a:t>의무화</a:t>
            </a:r>
            <a:endParaRPr lang="en-US" altLang="ko-KR" sz="1600" b="1" spc="-5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ko-KR" altLang="en-US" sz="1600" b="1" dirty="0">
                <a:latin typeface="+mn-ea"/>
              </a:rPr>
              <a:t>등록한 자가 설</a:t>
            </a:r>
            <a:r>
              <a:rPr lang="ko-KR" altLang="en-US" sz="1600" b="1" spc="-300" dirty="0">
                <a:latin typeface="+mn-ea"/>
              </a:rPr>
              <a:t>치</a:t>
            </a:r>
            <a:r>
              <a:rPr lang="en-US" altLang="ko-KR" sz="1600" b="1" spc="-300" dirty="0">
                <a:latin typeface="+mn-ea"/>
              </a:rPr>
              <a:t>·</a:t>
            </a:r>
            <a:r>
              <a:rPr lang="ko-KR" altLang="en-US" sz="1600" b="1" dirty="0">
                <a:latin typeface="+mn-ea"/>
              </a:rPr>
              <a:t>해체작업 하도록 의무화</a:t>
            </a:r>
            <a:endParaRPr lang="ko-KR" altLang="en-US" sz="1600" b="1" spc="-5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28" name="Picture 1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858064" y="4928955"/>
            <a:ext cx="144000" cy="144000"/>
          </a:xfrm>
          <a:prstGeom prst="rect">
            <a:avLst/>
          </a:prstGeom>
        </p:spPr>
      </p:pic>
      <p:pic>
        <p:nvPicPr>
          <p:cNvPr id="29" name="Picture 30"/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852287" y="4177601"/>
            <a:ext cx="280091" cy="326773"/>
          </a:xfrm>
          <a:prstGeom prst="rect">
            <a:avLst/>
          </a:prstGeom>
        </p:spPr>
      </p:pic>
      <p:pic>
        <p:nvPicPr>
          <p:cNvPr id="30" name="Picture 17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lum bright="-20000" contrast="40000"/>
          </a:blip>
          <a:stretch>
            <a:fillRect/>
          </a:stretch>
        </p:blipFill>
        <p:spPr>
          <a:xfrm>
            <a:off x="864144" y="6066260"/>
            <a:ext cx="1440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55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666297" y="2380220"/>
            <a:ext cx="6606371" cy="468000"/>
            <a:chOff x="666297" y="1384919"/>
            <a:chExt cx="6606371" cy="468000"/>
          </a:xfrm>
        </p:grpSpPr>
        <p:grpSp>
          <p:nvGrpSpPr>
            <p:cNvPr id="6" name="Group 22"/>
            <p:cNvGrpSpPr/>
            <p:nvPr/>
          </p:nvGrpSpPr>
          <p:grpSpPr>
            <a:xfrm>
              <a:off x="666297" y="1384919"/>
              <a:ext cx="6606371" cy="468000"/>
              <a:chOff x="735567" y="1402890"/>
              <a:chExt cx="6606371" cy="468000"/>
            </a:xfrm>
          </p:grpSpPr>
          <p:sp>
            <p:nvSpPr>
              <p:cNvPr id="8" name="Chevron 18"/>
              <p:cNvSpPr/>
              <p:nvPr/>
            </p:nvSpPr>
            <p:spPr>
              <a:xfrm>
                <a:off x="1230471" y="1402890"/>
                <a:ext cx="6111467" cy="468000"/>
              </a:xfrm>
              <a:prstGeom prst="chevron">
                <a:avLst>
                  <a:gd name="adj" fmla="val 34003"/>
                </a:avLst>
              </a:prstGeom>
              <a:solidFill>
                <a:schemeClr val="bg1">
                  <a:lumMod val="95000"/>
                </a:schemeClr>
              </a:solidFill>
              <a:ln w="12700" cmpd="sng">
                <a:solidFill>
                  <a:srgbClr val="00619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432551" y="1457775"/>
                <a:ext cx="5622310" cy="369332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marL="342900" lvl="0" indent="-342900" defTabSz="914400" fontAlgn="base" latinLnBrk="1">
                  <a:spcBef>
                    <a:spcPct val="20000"/>
                  </a:spcBef>
                  <a:spcAft>
                    <a:spcPct val="0"/>
                  </a:spcAft>
                  <a:buClr>
                    <a:srgbClr val="000000"/>
                  </a:buClr>
                  <a:buSzPct val="50000"/>
                  <a:defRPr/>
                </a:pPr>
                <a:r>
                  <a:rPr lang="ko-KR" altLang="en-US" b="1" kern="0" spc="-100" dirty="0">
                    <a:solidFill>
                      <a:srgbClr val="006198"/>
                    </a:solidFill>
                    <a:latin typeface="-윤고딕350" pitchFamily="18" charset="-127"/>
                    <a:ea typeface="-윤고딕350" pitchFamily="18" charset="-127"/>
                  </a:rPr>
                  <a:t>물질안전보건자료의 정부제출 의</a:t>
                </a:r>
                <a:r>
                  <a:rPr lang="ko-KR" altLang="en-US" b="1" kern="0" spc="300" dirty="0">
                    <a:solidFill>
                      <a:srgbClr val="006198"/>
                    </a:solidFill>
                    <a:latin typeface="-윤고딕350" pitchFamily="18" charset="-127"/>
                    <a:ea typeface="-윤고딕350" pitchFamily="18" charset="-127"/>
                  </a:rPr>
                  <a:t>무</a:t>
                </a:r>
                <a:r>
                  <a:rPr lang="en-US" altLang="ko-KR" sz="1600" b="1" kern="0" spc="-100" dirty="0">
                    <a:solidFill>
                      <a:srgbClr val="006198"/>
                    </a:solidFill>
                    <a:latin typeface="-윤고딕340" pitchFamily="18" charset="-127"/>
                    <a:ea typeface="-윤고딕340" pitchFamily="18" charset="-127"/>
                  </a:rPr>
                  <a:t>(</a:t>
                </a:r>
                <a:r>
                  <a:rPr lang="ko-KR" altLang="en-US" sz="1600" b="1" kern="0" spc="-100" dirty="0">
                    <a:solidFill>
                      <a:srgbClr val="006198"/>
                    </a:solidFill>
                    <a:latin typeface="-윤고딕340" pitchFamily="18" charset="-127"/>
                    <a:ea typeface="-윤고딕340" pitchFamily="18" charset="-127"/>
                  </a:rPr>
                  <a:t>시행일 </a:t>
                </a:r>
                <a:r>
                  <a:rPr lang="en-US" altLang="ko-KR" sz="1600" b="1" kern="0" spc="-100" dirty="0">
                    <a:solidFill>
                      <a:srgbClr val="006198"/>
                    </a:solidFill>
                    <a:latin typeface="-윤고딕340" pitchFamily="18" charset="-127"/>
                    <a:ea typeface="-윤고딕340" pitchFamily="18" charset="-127"/>
                  </a:rPr>
                  <a:t>: 2021.1.16)</a:t>
                </a:r>
                <a:endParaRPr lang="en-US" altLang="ko-KR" b="1" kern="0" spc="-100" dirty="0">
                  <a:solidFill>
                    <a:srgbClr val="006198"/>
                  </a:solidFill>
                  <a:latin typeface="-윤고딕340" pitchFamily="18" charset="-127"/>
                  <a:ea typeface="-윤고딕340" pitchFamily="18" charset="-127"/>
                </a:endParaRPr>
              </a:p>
            </p:txBody>
          </p:sp>
          <p:sp>
            <p:nvSpPr>
              <p:cNvPr id="10" name="Chevron 19"/>
              <p:cNvSpPr/>
              <p:nvPr/>
            </p:nvSpPr>
            <p:spPr>
              <a:xfrm>
                <a:off x="735567" y="1402890"/>
                <a:ext cx="552631" cy="468000"/>
              </a:xfrm>
              <a:prstGeom prst="chevron">
                <a:avLst>
                  <a:gd name="adj" fmla="val 34003"/>
                </a:avLst>
              </a:prstGeom>
              <a:solidFill>
                <a:srgbClr val="006198"/>
              </a:solidFill>
              <a:ln w="19050" cmpd="sng">
                <a:solidFill>
                  <a:srgbClr val="006198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7" name="Picture 4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061" y="1482336"/>
              <a:ext cx="256363" cy="270000"/>
            </a:xfrm>
            <a:prstGeom prst="rect">
              <a:avLst/>
            </a:prstGeom>
            <a:effectLst/>
          </p:spPr>
        </p:pic>
      </p:grpSp>
      <p:sp>
        <p:nvSpPr>
          <p:cNvPr id="11" name="TextBox 10"/>
          <p:cNvSpPr txBox="1"/>
          <p:nvPr/>
        </p:nvSpPr>
        <p:spPr>
          <a:xfrm>
            <a:off x="975715" y="2984993"/>
            <a:ext cx="6147610" cy="12203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ko-KR" altLang="en-US" sz="1600" b="1" dirty="0">
                <a:latin typeface="+mn-ea"/>
              </a:rPr>
              <a:t>제</a:t>
            </a:r>
            <a:r>
              <a:rPr lang="ko-KR" altLang="en-US" sz="1600" b="1" spc="-300" dirty="0">
                <a:latin typeface="+mn-ea"/>
              </a:rPr>
              <a:t>조</a:t>
            </a:r>
            <a:r>
              <a:rPr lang="en-US" altLang="ko-KR" sz="1600" b="1" spc="-300" dirty="0">
                <a:latin typeface="+mn-ea"/>
              </a:rPr>
              <a:t>·</a:t>
            </a:r>
            <a:r>
              <a:rPr lang="ko-KR" altLang="en-US" sz="1600" b="1" dirty="0">
                <a:latin typeface="+mn-ea"/>
              </a:rPr>
              <a:t>수입하려는 자는 고용노동부장관에게도 </a:t>
            </a:r>
            <a:r>
              <a:rPr lang="en-US" altLang="ko-KR" sz="1600" b="1" dirty="0">
                <a:latin typeface="+mn-ea"/>
              </a:rPr>
              <a:t>MSDS </a:t>
            </a:r>
            <a:r>
              <a:rPr lang="ko-KR" altLang="en-US" sz="1600" b="1" dirty="0">
                <a:latin typeface="+mn-ea"/>
              </a:rPr>
              <a:t>제출</a:t>
            </a:r>
            <a:endParaRPr lang="ko-KR" altLang="en-US" sz="1600" b="1" spc="-150" dirty="0">
              <a:latin typeface="+mn-ea"/>
            </a:endParaRPr>
          </a:p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ko-KR" altLang="en-US" sz="1600" b="1" dirty="0">
                <a:latin typeface="+mn-ea"/>
              </a:rPr>
              <a:t>기재대상 제외물질의 구성성분 및 함유량 정보 장관에게 제출</a:t>
            </a:r>
          </a:p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ko-KR" altLang="en-US" sz="1600" b="1" dirty="0">
                <a:latin typeface="+mn-ea"/>
              </a:rPr>
              <a:t>수입자가 </a:t>
            </a:r>
            <a:r>
              <a:rPr lang="ko-KR" altLang="en-US" sz="1600" b="1" dirty="0" err="1">
                <a:latin typeface="+mn-ea"/>
              </a:rPr>
              <a:t>미분류</a:t>
            </a:r>
            <a:r>
              <a:rPr lang="ko-KR" altLang="en-US" sz="1600" b="1" dirty="0">
                <a:latin typeface="+mn-ea"/>
              </a:rPr>
              <a:t> 물질 확인서 제출 시 별도 장관제출 면제</a:t>
            </a:r>
          </a:p>
        </p:txBody>
      </p:sp>
      <p:pic>
        <p:nvPicPr>
          <p:cNvPr id="12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16" y="3170634"/>
            <a:ext cx="144000" cy="144000"/>
          </a:xfrm>
          <a:prstGeom prst="rect">
            <a:avLst/>
          </a:prstGeom>
        </p:spPr>
      </p:pic>
      <p:pic>
        <p:nvPicPr>
          <p:cNvPr id="13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16" y="3583055"/>
            <a:ext cx="144000" cy="144000"/>
          </a:xfrm>
          <a:prstGeom prst="rect">
            <a:avLst/>
          </a:prstGeom>
        </p:spPr>
      </p:pic>
      <p:pic>
        <p:nvPicPr>
          <p:cNvPr id="14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16" y="3969839"/>
            <a:ext cx="144000" cy="144000"/>
          </a:xfrm>
          <a:prstGeom prst="rect">
            <a:avLst/>
          </a:prstGeom>
        </p:spPr>
      </p:pic>
      <p:grpSp>
        <p:nvGrpSpPr>
          <p:cNvPr id="15" name="Group 22"/>
          <p:cNvGrpSpPr/>
          <p:nvPr/>
        </p:nvGrpSpPr>
        <p:grpSpPr>
          <a:xfrm>
            <a:off x="666297" y="4331292"/>
            <a:ext cx="6606371" cy="468000"/>
            <a:chOff x="735567" y="1402890"/>
            <a:chExt cx="6606371" cy="468000"/>
          </a:xfrm>
        </p:grpSpPr>
        <p:sp>
          <p:nvSpPr>
            <p:cNvPr id="16" name="Chevron 18"/>
            <p:cNvSpPr/>
            <p:nvPr/>
          </p:nvSpPr>
          <p:spPr>
            <a:xfrm>
              <a:off x="1230471" y="1402890"/>
              <a:ext cx="6111467" cy="468000"/>
            </a:xfrm>
            <a:prstGeom prst="chevron">
              <a:avLst>
                <a:gd name="adj" fmla="val 34003"/>
              </a:avLst>
            </a:prstGeom>
            <a:solidFill>
              <a:schemeClr val="bg1">
                <a:lumMod val="95000"/>
              </a:schemeClr>
            </a:solidFill>
            <a:ln w="12700" cmpd="sng">
              <a:solidFill>
                <a:srgbClr val="0061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32551" y="1457775"/>
              <a:ext cx="5622310" cy="369332"/>
            </a:xfrm>
            <a:prstGeom prst="rect">
              <a:avLst/>
            </a:prstGeom>
            <a:noFill/>
          </p:spPr>
          <p:txBody>
            <a:bodyPr wrap="square" lIns="36000" rIns="36000" rtlCol="0">
              <a:spAutoFit/>
            </a:bodyPr>
            <a:lstStyle/>
            <a:p>
              <a:pPr marL="342900" lvl="0" indent="-342900" defTabSz="914400" fontAlgn="base" latinLnBrk="1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SzPct val="50000"/>
                <a:defRPr/>
              </a:pPr>
              <a:r>
                <a:rPr lang="ko-KR" altLang="en-US" b="1" kern="0" spc="-100" dirty="0">
                  <a:solidFill>
                    <a:srgbClr val="006198"/>
                  </a:solidFill>
                  <a:latin typeface="-윤고딕350" pitchFamily="18" charset="-127"/>
                  <a:ea typeface="-윤고딕350" pitchFamily="18" charset="-127"/>
                </a:rPr>
                <a:t>정보 비공개 시 사전승인 근거 마</a:t>
              </a:r>
              <a:r>
                <a:rPr lang="ko-KR" altLang="en-US" b="1" kern="0" spc="300" dirty="0">
                  <a:solidFill>
                    <a:srgbClr val="006198"/>
                  </a:solidFill>
                  <a:latin typeface="-윤고딕350" pitchFamily="18" charset="-127"/>
                  <a:ea typeface="-윤고딕350" pitchFamily="18" charset="-127"/>
                </a:rPr>
                <a:t>련</a:t>
              </a:r>
              <a:r>
                <a:rPr lang="en-US" altLang="ko-KR" sz="1600" b="1" kern="0" spc="-100" dirty="0">
                  <a:solidFill>
                    <a:srgbClr val="006198"/>
                  </a:solidFill>
                  <a:latin typeface="-윤고딕340" pitchFamily="18" charset="-127"/>
                  <a:ea typeface="-윤고딕340" pitchFamily="18" charset="-127"/>
                </a:rPr>
                <a:t>(</a:t>
              </a:r>
              <a:r>
                <a:rPr lang="ko-KR" altLang="en-US" sz="1600" b="1" kern="0" spc="-100" dirty="0">
                  <a:solidFill>
                    <a:srgbClr val="006198"/>
                  </a:solidFill>
                  <a:latin typeface="-윤고딕340" pitchFamily="18" charset="-127"/>
                  <a:ea typeface="-윤고딕340" pitchFamily="18" charset="-127"/>
                </a:rPr>
                <a:t>시행일 </a:t>
              </a:r>
              <a:r>
                <a:rPr lang="en-US" altLang="ko-KR" sz="1600" b="1" kern="0" spc="-100" dirty="0">
                  <a:solidFill>
                    <a:srgbClr val="006198"/>
                  </a:solidFill>
                  <a:latin typeface="-윤고딕340" pitchFamily="18" charset="-127"/>
                  <a:ea typeface="-윤고딕340" pitchFamily="18" charset="-127"/>
                </a:rPr>
                <a:t>: 2021.1.16)</a:t>
              </a:r>
              <a:endParaRPr lang="en-US" altLang="ko-KR" b="1" kern="0" spc="-100" dirty="0">
                <a:solidFill>
                  <a:srgbClr val="006198"/>
                </a:solidFill>
                <a:latin typeface="-윤고딕340" pitchFamily="18" charset="-127"/>
                <a:ea typeface="-윤고딕340" pitchFamily="18" charset="-127"/>
              </a:endParaRPr>
            </a:p>
          </p:txBody>
        </p:sp>
        <p:sp>
          <p:nvSpPr>
            <p:cNvPr id="18" name="Chevron 19"/>
            <p:cNvSpPr/>
            <p:nvPr/>
          </p:nvSpPr>
          <p:spPr>
            <a:xfrm>
              <a:off x="735567" y="1402890"/>
              <a:ext cx="552631" cy="468000"/>
            </a:xfrm>
            <a:prstGeom prst="chevron">
              <a:avLst>
                <a:gd name="adj" fmla="val 34003"/>
              </a:avLst>
            </a:prstGeom>
            <a:solidFill>
              <a:srgbClr val="006198"/>
            </a:solidFill>
            <a:ln w="19050" cmpd="sng">
              <a:solidFill>
                <a:srgbClr val="0061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994383" y="4936065"/>
            <a:ext cx="6147610" cy="127419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ko-KR" altLang="en-US" sz="1600" b="1" dirty="0">
                <a:latin typeface="+mn-ea"/>
              </a:rPr>
              <a:t>명칭 및 함유량 비공개 필요성 등 결정하고 신청인에게 통보</a:t>
            </a:r>
            <a:endParaRPr lang="ko-KR" altLang="en-US" sz="1600" b="1" spc="-150" dirty="0">
              <a:latin typeface="+mn-ea"/>
            </a:endParaRPr>
          </a:p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ko-KR" altLang="en-US" sz="1600" b="1" dirty="0">
                <a:latin typeface="+mn-ea"/>
              </a:rPr>
              <a:t>비공개 정보 </a:t>
            </a:r>
            <a:r>
              <a:rPr lang="ko-KR" altLang="en-US" sz="1600" b="1" dirty="0" err="1">
                <a:latin typeface="+mn-ea"/>
              </a:rPr>
              <a:t>요구권자로</a:t>
            </a:r>
            <a:r>
              <a:rPr lang="ko-KR" altLang="en-US" sz="1600" b="1" dirty="0">
                <a:latin typeface="+mn-ea"/>
              </a:rPr>
              <a:t> </a:t>
            </a:r>
            <a:r>
              <a:rPr lang="ko-KR" altLang="en-US" sz="1600" b="1" dirty="0">
                <a:solidFill>
                  <a:srgbClr val="0070C0"/>
                </a:solidFill>
                <a:latin typeface="+mn-ea"/>
              </a:rPr>
              <a:t>역학조사기관</a:t>
            </a:r>
            <a:r>
              <a:rPr lang="ko-KR" altLang="en-US" sz="1600" b="1" dirty="0">
                <a:latin typeface="+mn-ea"/>
              </a:rPr>
              <a:t>과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solidFill>
                  <a:srgbClr val="0070C0"/>
                </a:solidFill>
                <a:latin typeface="+mn-ea"/>
              </a:rPr>
              <a:t>질병판정위원회</a:t>
            </a:r>
            <a:r>
              <a:rPr lang="ko-KR" altLang="en-US" sz="1600" b="1" dirty="0">
                <a:latin typeface="+mn-ea"/>
              </a:rPr>
              <a:t> 추가</a:t>
            </a:r>
          </a:p>
          <a:p>
            <a:pPr>
              <a:lnSpc>
                <a:spcPct val="160000"/>
              </a:lnSpc>
              <a:buClr>
                <a:srgbClr val="FF00FF"/>
              </a:buClr>
            </a:pPr>
            <a:r>
              <a:rPr lang="ko-KR" altLang="en-US" sz="1600" b="1" dirty="0">
                <a:latin typeface="+mn-ea"/>
              </a:rPr>
              <a:t>사전승인 유효기간 </a:t>
            </a:r>
            <a:r>
              <a:rPr lang="en-US" altLang="ko-KR" sz="1600" b="1" dirty="0">
                <a:latin typeface="+mn-ea"/>
              </a:rPr>
              <a:t>5</a:t>
            </a:r>
            <a:r>
              <a:rPr lang="ko-KR" altLang="en-US" sz="1600" b="1" spc="300" dirty="0">
                <a:latin typeface="+mn-ea"/>
              </a:rPr>
              <a:t>년</a:t>
            </a:r>
            <a:r>
              <a:rPr lang="en-US" altLang="ko-KR" sz="1500" b="1" dirty="0">
                <a:latin typeface="+mn-ea"/>
              </a:rPr>
              <a:t>(</a:t>
            </a:r>
            <a:r>
              <a:rPr lang="ko-KR" altLang="en-US" sz="1500" b="1" dirty="0">
                <a:latin typeface="+mn-ea"/>
              </a:rPr>
              <a:t>연장승인 유효기간도 동일</a:t>
            </a:r>
            <a:r>
              <a:rPr lang="en-US" altLang="ko-KR" sz="1500" b="1" dirty="0">
                <a:latin typeface="+mn-ea"/>
              </a:rPr>
              <a:t>)</a:t>
            </a:r>
            <a:endParaRPr lang="ko-KR" altLang="en-US" sz="1500" b="1" dirty="0">
              <a:latin typeface="+mn-ea"/>
            </a:endParaRPr>
          </a:p>
        </p:txBody>
      </p:sp>
      <p:pic>
        <p:nvPicPr>
          <p:cNvPr id="20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5121706"/>
            <a:ext cx="144000" cy="144000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5534127"/>
            <a:ext cx="144000" cy="144000"/>
          </a:xfrm>
          <a:prstGeom prst="rect">
            <a:avLst/>
          </a:prstGeom>
        </p:spPr>
      </p:pic>
      <p:pic>
        <p:nvPicPr>
          <p:cNvPr id="22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5929537"/>
            <a:ext cx="144000" cy="144000"/>
          </a:xfrm>
          <a:prstGeom prst="rect">
            <a:avLst/>
          </a:prstGeom>
        </p:spPr>
      </p:pic>
      <p:pic>
        <p:nvPicPr>
          <p:cNvPr id="23" name="Picture 57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851927" y="4424558"/>
            <a:ext cx="28708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18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/>
          <p:nvPr/>
        </p:nvSpPr>
        <p:spPr>
          <a:xfrm>
            <a:off x="2149854" y="2924593"/>
            <a:ext cx="6725208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FFC000"/>
              </a:buClr>
              <a:buSzPct val="100000"/>
            </a:pPr>
            <a:r>
              <a:rPr lang="ko-KR" altLang="en-US" sz="1600" b="1" dirty="0"/>
              <a:t>대통령령으로 정하는 일정규모 이상의 주식회사 대표이사는 매년 안전</a:t>
            </a:r>
            <a:r>
              <a:rPr lang="en-US" altLang="ko-KR" sz="1600" b="1" dirty="0"/>
              <a:t>·</a:t>
            </a:r>
            <a:r>
              <a:rPr lang="ko-KR" altLang="en-US" sz="1600" b="1" dirty="0"/>
              <a:t>보건계획을 수립하여 이사회 보고 및 승인을 받고 이행할 의무 부과</a:t>
            </a:r>
            <a:endParaRPr lang="en-US" altLang="ko-KR" sz="1600" b="1" dirty="0"/>
          </a:p>
          <a:p>
            <a:pPr>
              <a:lnSpc>
                <a:spcPct val="120000"/>
              </a:lnSpc>
              <a:buClr>
                <a:srgbClr val="FFC000"/>
              </a:buClr>
              <a:buSzPct val="100000"/>
            </a:pPr>
            <a:endParaRPr lang="en-US" altLang="ko-KR" sz="1600" b="1" dirty="0"/>
          </a:p>
          <a:p>
            <a:pPr>
              <a:lnSpc>
                <a:spcPct val="120000"/>
              </a:lnSpc>
              <a:buClr>
                <a:srgbClr val="FFC000"/>
              </a:buClr>
              <a:buSzPct val="100000"/>
            </a:pPr>
            <a:r>
              <a:rPr lang="ko-KR" altLang="en-US" sz="1600" b="1" dirty="0"/>
              <a:t>사업주는 위험성평가 시 근로자를 참여시킴</a:t>
            </a:r>
            <a:endParaRPr lang="en-US" altLang="ko-KR" sz="1600" b="1" dirty="0"/>
          </a:p>
          <a:p>
            <a:pPr>
              <a:lnSpc>
                <a:spcPct val="120000"/>
              </a:lnSpc>
              <a:buClr>
                <a:srgbClr val="FFC000"/>
              </a:buClr>
              <a:buSzPct val="100000"/>
            </a:pPr>
            <a:endParaRPr lang="en-US" altLang="ko-KR" sz="1600" b="1" dirty="0"/>
          </a:p>
          <a:p>
            <a:pPr>
              <a:lnSpc>
                <a:spcPct val="120000"/>
              </a:lnSpc>
              <a:buClr>
                <a:srgbClr val="FFC000"/>
              </a:buClr>
              <a:buSzPct val="100000"/>
            </a:pPr>
            <a:r>
              <a:rPr lang="ko-KR" altLang="en-US" sz="1600" b="1" dirty="0"/>
              <a:t>정부 책무의 하나로 직장 내 괴롭힘 예방을 위한 조치기준 마련 및 지도</a:t>
            </a:r>
            <a:r>
              <a:rPr lang="en-US" altLang="ko-KR" sz="1600" b="1" dirty="0"/>
              <a:t>·</a:t>
            </a:r>
            <a:r>
              <a:rPr lang="ko-KR" altLang="en-US" sz="1600" b="1" dirty="0"/>
              <a:t>지원을 추가하는 등 근로자 보호를 위한 다양한 제도의 신설 또는 개선</a:t>
            </a:r>
          </a:p>
        </p:txBody>
      </p:sp>
      <p:pic>
        <p:nvPicPr>
          <p:cNvPr id="7170" name="Picture 2" descr="D:\00\산업안전보건법9-그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35168"/>
            <a:ext cx="1479807" cy="194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154" y="3028331"/>
            <a:ext cx="144000" cy="144000"/>
          </a:xfrm>
          <a:prstGeom prst="rect">
            <a:avLst/>
          </a:prstGeom>
        </p:spPr>
      </p:pic>
      <p:pic>
        <p:nvPicPr>
          <p:cNvPr id="6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138" y="4500060"/>
            <a:ext cx="144000" cy="144000"/>
          </a:xfrm>
          <a:prstGeom prst="rect">
            <a:avLst/>
          </a:prstGeom>
        </p:spPr>
      </p:pic>
      <p:pic>
        <p:nvPicPr>
          <p:cNvPr id="7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138" y="3915303"/>
            <a:ext cx="1440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69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594</Words>
  <Application>Microsoft Office PowerPoint</Application>
  <PresentationFormat>화면 슬라이드 쇼(4:3)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맑은 고딕</vt:lpstr>
      <vt:lpstr>-윤고딕330</vt:lpstr>
      <vt:lpstr>-윤고딕340</vt:lpstr>
      <vt:lpstr>-윤고딕350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</dc:creator>
  <cp:lastModifiedBy>office6</cp:lastModifiedBy>
  <cp:revision>37</cp:revision>
  <dcterms:created xsi:type="dcterms:W3CDTF">2019-01-30T01:37:50Z</dcterms:created>
  <dcterms:modified xsi:type="dcterms:W3CDTF">2019-05-15T04:11:26Z</dcterms:modified>
</cp:coreProperties>
</file>